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267" r:id="rId40"/>
    <p:sldId id="268" r:id="rId41"/>
    <p:sldId id="269" r:id="rId42"/>
    <p:sldId id="270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284" r:id="rId57"/>
    <p:sldId id="285" r:id="rId58"/>
    <p:sldId id="286" r:id="rId59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League Spartan" charset="1" panose="00000800000000000000"/>
      <p:regular r:id="rId10"/>
    </p:embeddedFont>
    <p:embeddedFont>
      <p:font typeface="Montserrat" charset="1" panose="00000500000000000000"/>
      <p:regular r:id="rId11"/>
    </p:embeddedFont>
    <p:embeddedFont>
      <p:font typeface="Montserrat Bold" charset="1" panose="00000800000000000000"/>
      <p:regular r:id="rId12"/>
    </p:embeddedFont>
    <p:embeddedFont>
      <p:font typeface="Montserrat Italics" charset="1" panose="00000500000000000000"/>
      <p:regular r:id="rId13"/>
    </p:embeddedFont>
    <p:embeddedFont>
      <p:font typeface="Montserrat Bold Italics" charset="1" panose="00000800000000000000"/>
      <p:regular r:id="rId14"/>
    </p:embeddedFont>
    <p:embeddedFont>
      <p:font typeface="Montserrat Thin" charset="1" panose="00000300000000000000"/>
      <p:regular r:id="rId15"/>
    </p:embeddedFont>
    <p:embeddedFont>
      <p:font typeface="Montserrat Thin Italics" charset="1" panose="00000300000000000000"/>
      <p:regular r:id="rId16"/>
    </p:embeddedFont>
    <p:embeddedFont>
      <p:font typeface="Montserrat Extra-Light" charset="1" panose="00000300000000000000"/>
      <p:regular r:id="rId17"/>
    </p:embeddedFont>
    <p:embeddedFont>
      <p:font typeface="Montserrat Extra-Light Italics" charset="1" panose="00000300000000000000"/>
      <p:regular r:id="rId18"/>
    </p:embeddedFont>
    <p:embeddedFont>
      <p:font typeface="Montserrat Light" charset="1" panose="00000400000000000000"/>
      <p:regular r:id="rId19"/>
    </p:embeddedFont>
    <p:embeddedFont>
      <p:font typeface="Montserrat Light Italics" charset="1" panose="00000400000000000000"/>
      <p:regular r:id="rId20"/>
    </p:embeddedFont>
    <p:embeddedFont>
      <p:font typeface="Montserrat Medium" charset="1" panose="00000600000000000000"/>
      <p:regular r:id="rId21"/>
    </p:embeddedFont>
    <p:embeddedFont>
      <p:font typeface="Montserrat Medium Italics" charset="1" panose="00000600000000000000"/>
      <p:regular r:id="rId22"/>
    </p:embeddedFont>
    <p:embeddedFont>
      <p:font typeface="Montserrat Semi-Bold" charset="1" panose="00000700000000000000"/>
      <p:regular r:id="rId23"/>
    </p:embeddedFont>
    <p:embeddedFont>
      <p:font typeface="Montserrat Semi-Bold Italics" charset="1" panose="00000700000000000000"/>
      <p:regular r:id="rId24"/>
    </p:embeddedFont>
    <p:embeddedFont>
      <p:font typeface="Montserrat Ultra-Bold" charset="1" panose="00000900000000000000"/>
      <p:regular r:id="rId25"/>
    </p:embeddedFont>
    <p:embeddedFont>
      <p:font typeface="Montserrat Ultra-Bold Italics" charset="1" panose="00000900000000000000"/>
      <p:regular r:id="rId26"/>
    </p:embeddedFont>
    <p:embeddedFont>
      <p:font typeface="Montserrat Heavy" charset="1" panose="00000A00000000000000"/>
      <p:regular r:id="rId27"/>
    </p:embeddedFont>
    <p:embeddedFont>
      <p:font typeface="Montserrat Heavy Italics" charset="1" panose="00000A0000000000000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slides/slide1.xml" Type="http://schemas.openxmlformats.org/officeDocument/2006/relationships/slide"/><Relationship Id="rId3" Target="viewProps.xml" Type="http://schemas.openxmlformats.org/officeDocument/2006/relationships/viewProps"/><Relationship Id="rId30" Target="slides/slide2.xml" Type="http://schemas.openxmlformats.org/officeDocument/2006/relationships/slide"/><Relationship Id="rId31" Target="slides/slide3.xml" Type="http://schemas.openxmlformats.org/officeDocument/2006/relationships/slide"/><Relationship Id="rId32" Target="slides/slide4.xml" Type="http://schemas.openxmlformats.org/officeDocument/2006/relationships/slide"/><Relationship Id="rId33" Target="slides/slide5.xml" Type="http://schemas.openxmlformats.org/officeDocument/2006/relationships/slide"/><Relationship Id="rId34" Target="slides/slide6.xml" Type="http://schemas.openxmlformats.org/officeDocument/2006/relationships/slide"/><Relationship Id="rId35" Target="slides/slide7.xml" Type="http://schemas.openxmlformats.org/officeDocument/2006/relationships/slide"/><Relationship Id="rId36" Target="slides/slide8.xml" Type="http://schemas.openxmlformats.org/officeDocument/2006/relationships/slide"/><Relationship Id="rId37" Target="slides/slide9.xml" Type="http://schemas.openxmlformats.org/officeDocument/2006/relationships/slide"/><Relationship Id="rId38" Target="slides/slide10.xml" Type="http://schemas.openxmlformats.org/officeDocument/2006/relationships/slide"/><Relationship Id="rId39" Target="slides/slide11.xml" Type="http://schemas.openxmlformats.org/officeDocument/2006/relationships/slide"/><Relationship Id="rId4" Target="theme/theme1.xml" Type="http://schemas.openxmlformats.org/officeDocument/2006/relationships/theme"/><Relationship Id="rId40" Target="slides/slide12.xml" Type="http://schemas.openxmlformats.org/officeDocument/2006/relationships/slide"/><Relationship Id="rId41" Target="slides/slide13.xml" Type="http://schemas.openxmlformats.org/officeDocument/2006/relationships/slide"/><Relationship Id="rId42" Target="slides/slide14.xml" Type="http://schemas.openxmlformats.org/officeDocument/2006/relationships/slide"/><Relationship Id="rId43" Target="slides/slide15.xml" Type="http://schemas.openxmlformats.org/officeDocument/2006/relationships/slide"/><Relationship Id="rId44" Target="slides/slide16.xml" Type="http://schemas.openxmlformats.org/officeDocument/2006/relationships/slide"/><Relationship Id="rId45" Target="slides/slide17.xml" Type="http://schemas.openxmlformats.org/officeDocument/2006/relationships/slide"/><Relationship Id="rId46" Target="slides/slide18.xml" Type="http://schemas.openxmlformats.org/officeDocument/2006/relationships/slide"/><Relationship Id="rId47" Target="slides/slide19.xml" Type="http://schemas.openxmlformats.org/officeDocument/2006/relationships/slide"/><Relationship Id="rId48" Target="slides/slide20.xml" Type="http://schemas.openxmlformats.org/officeDocument/2006/relationships/slide"/><Relationship Id="rId49" Target="slides/slide21.xml" Type="http://schemas.openxmlformats.org/officeDocument/2006/relationships/slide"/><Relationship Id="rId5" Target="tableStyles.xml" Type="http://schemas.openxmlformats.org/officeDocument/2006/relationships/tableStyles"/><Relationship Id="rId50" Target="slides/slide22.xml" Type="http://schemas.openxmlformats.org/officeDocument/2006/relationships/slide"/><Relationship Id="rId51" Target="slides/slide23.xml" Type="http://schemas.openxmlformats.org/officeDocument/2006/relationships/slide"/><Relationship Id="rId52" Target="slides/slide24.xml" Type="http://schemas.openxmlformats.org/officeDocument/2006/relationships/slide"/><Relationship Id="rId53" Target="slides/slide25.xml" Type="http://schemas.openxmlformats.org/officeDocument/2006/relationships/slide"/><Relationship Id="rId54" Target="slides/slide26.xml" Type="http://schemas.openxmlformats.org/officeDocument/2006/relationships/slide"/><Relationship Id="rId55" Target="slides/slide27.xml" Type="http://schemas.openxmlformats.org/officeDocument/2006/relationships/slide"/><Relationship Id="rId56" Target="slides/slide28.xml" Type="http://schemas.openxmlformats.org/officeDocument/2006/relationships/slide"/><Relationship Id="rId57" Target="slides/slide29.xml" Type="http://schemas.openxmlformats.org/officeDocument/2006/relationships/slide"/><Relationship Id="rId58" Target="slides/slide30.xml" Type="http://schemas.openxmlformats.org/officeDocument/2006/relationships/slide"/><Relationship Id="rId59" Target="slides/slide31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3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7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9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9995">
            <a:off x="16012451" y="3541398"/>
            <a:ext cx="1191310" cy="792763"/>
          </a:xfrm>
          <a:custGeom>
            <a:avLst/>
            <a:gdLst/>
            <a:ahLst/>
            <a:cxnLst/>
            <a:rect r="r" b="b" t="t" l="l"/>
            <a:pathLst>
              <a:path h="792763" w="1191310">
                <a:moveTo>
                  <a:pt x="0" y="0"/>
                </a:moveTo>
                <a:lnTo>
                  <a:pt x="1191310" y="0"/>
                </a:lnTo>
                <a:lnTo>
                  <a:pt x="1191310" y="792763"/>
                </a:lnTo>
                <a:lnTo>
                  <a:pt x="0" y="792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695329">
            <a:off x="2539014" y="8553843"/>
            <a:ext cx="1191310" cy="792763"/>
          </a:xfrm>
          <a:custGeom>
            <a:avLst/>
            <a:gdLst/>
            <a:ahLst/>
            <a:cxnLst/>
            <a:rect r="r" b="b" t="t" l="l"/>
            <a:pathLst>
              <a:path h="792763" w="1191310">
                <a:moveTo>
                  <a:pt x="0" y="0"/>
                </a:moveTo>
                <a:lnTo>
                  <a:pt x="1191310" y="0"/>
                </a:lnTo>
                <a:lnTo>
                  <a:pt x="1191310" y="792762"/>
                </a:lnTo>
                <a:lnTo>
                  <a:pt x="0" y="792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8844" y="-330133"/>
            <a:ext cx="2137159" cy="2024472"/>
          </a:xfrm>
          <a:custGeom>
            <a:avLst/>
            <a:gdLst/>
            <a:ahLst/>
            <a:cxnLst/>
            <a:rect r="r" b="b" t="t" l="l"/>
            <a:pathLst>
              <a:path h="2024472" w="2137159">
                <a:moveTo>
                  <a:pt x="0" y="0"/>
                </a:moveTo>
                <a:lnTo>
                  <a:pt x="2137159" y="0"/>
                </a:lnTo>
                <a:lnTo>
                  <a:pt x="2137159" y="2024473"/>
                </a:lnTo>
                <a:lnTo>
                  <a:pt x="0" y="20244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173088">
            <a:off x="8075421" y="8915432"/>
            <a:ext cx="2137159" cy="2024472"/>
          </a:xfrm>
          <a:custGeom>
            <a:avLst/>
            <a:gdLst/>
            <a:ahLst/>
            <a:cxnLst/>
            <a:rect r="r" b="b" t="t" l="l"/>
            <a:pathLst>
              <a:path h="2024472" w="2137159">
                <a:moveTo>
                  <a:pt x="0" y="0"/>
                </a:moveTo>
                <a:lnTo>
                  <a:pt x="2137158" y="0"/>
                </a:lnTo>
                <a:lnTo>
                  <a:pt x="2137158" y="2024473"/>
                </a:lnTo>
                <a:lnTo>
                  <a:pt x="0" y="2024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173088">
            <a:off x="16697757" y="-952506"/>
            <a:ext cx="2137159" cy="2024472"/>
          </a:xfrm>
          <a:custGeom>
            <a:avLst/>
            <a:gdLst/>
            <a:ahLst/>
            <a:cxnLst/>
            <a:rect r="r" b="b" t="t" l="l"/>
            <a:pathLst>
              <a:path h="2024472" w="2137159">
                <a:moveTo>
                  <a:pt x="0" y="0"/>
                </a:moveTo>
                <a:lnTo>
                  <a:pt x="2137159" y="0"/>
                </a:lnTo>
                <a:lnTo>
                  <a:pt x="2137159" y="2024472"/>
                </a:lnTo>
                <a:lnTo>
                  <a:pt x="0" y="2024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8020" y="4839982"/>
            <a:ext cx="640824" cy="607035"/>
          </a:xfrm>
          <a:custGeom>
            <a:avLst/>
            <a:gdLst/>
            <a:ahLst/>
            <a:cxnLst/>
            <a:rect r="r" b="b" t="t" l="l"/>
            <a:pathLst>
              <a:path h="607035" w="640824">
                <a:moveTo>
                  <a:pt x="0" y="0"/>
                </a:moveTo>
                <a:lnTo>
                  <a:pt x="640824" y="0"/>
                </a:lnTo>
                <a:lnTo>
                  <a:pt x="640824" y="607036"/>
                </a:lnTo>
                <a:lnTo>
                  <a:pt x="0" y="6070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925397">
            <a:off x="9693098" y="699004"/>
            <a:ext cx="696095" cy="659392"/>
          </a:xfrm>
          <a:custGeom>
            <a:avLst/>
            <a:gdLst/>
            <a:ahLst/>
            <a:cxnLst/>
            <a:rect r="r" b="b" t="t" l="l"/>
            <a:pathLst>
              <a:path h="659392" w="696095">
                <a:moveTo>
                  <a:pt x="0" y="0"/>
                </a:moveTo>
                <a:lnTo>
                  <a:pt x="696095" y="0"/>
                </a:lnTo>
                <a:lnTo>
                  <a:pt x="696095" y="659392"/>
                </a:lnTo>
                <a:lnTo>
                  <a:pt x="0" y="659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925397">
            <a:off x="15480740" y="8141471"/>
            <a:ext cx="696095" cy="659392"/>
          </a:xfrm>
          <a:custGeom>
            <a:avLst/>
            <a:gdLst/>
            <a:ahLst/>
            <a:cxnLst/>
            <a:rect r="r" b="b" t="t" l="l"/>
            <a:pathLst>
              <a:path h="659392" w="696095">
                <a:moveTo>
                  <a:pt x="0" y="0"/>
                </a:moveTo>
                <a:lnTo>
                  <a:pt x="696095" y="0"/>
                </a:lnTo>
                <a:lnTo>
                  <a:pt x="696095" y="659391"/>
                </a:lnTo>
                <a:lnTo>
                  <a:pt x="0" y="659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960991" y="4414465"/>
            <a:ext cx="12704951" cy="1896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60"/>
              </a:lnSpc>
              <a:spcBef>
                <a:spcPct val="0"/>
              </a:spcBef>
            </a:pPr>
            <a:r>
              <a:rPr lang="en-US" sz="6217">
                <a:solidFill>
                  <a:srgbClr val="FF6100"/>
                </a:solidFill>
                <a:latin typeface="League Spartan Bold"/>
              </a:rPr>
              <a:t>Co to jest edukacja </a:t>
            </a:r>
          </a:p>
          <a:p>
            <a:pPr algn="ctr">
              <a:lnSpc>
                <a:spcPts val="7460"/>
              </a:lnSpc>
              <a:spcBef>
                <a:spcPct val="0"/>
              </a:spcBef>
            </a:pPr>
            <a:r>
              <a:rPr lang="en-US" sz="6217">
                <a:solidFill>
                  <a:srgbClr val="FF6100"/>
                </a:solidFill>
                <a:latin typeface="League Spartan Bold"/>
              </a:rPr>
              <a:t>globalna?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144000" y="294138"/>
            <a:ext cx="9386239" cy="1558078"/>
          </a:xfrm>
          <a:custGeom>
            <a:avLst/>
            <a:gdLst/>
            <a:ahLst/>
            <a:cxnLst/>
            <a:rect r="r" b="b" t="t" l="l"/>
            <a:pathLst>
              <a:path h="1558078" w="9386239">
                <a:moveTo>
                  <a:pt x="0" y="0"/>
                </a:moveTo>
                <a:lnTo>
                  <a:pt x="9386239" y="0"/>
                </a:lnTo>
                <a:lnTo>
                  <a:pt x="9386239" y="1558078"/>
                </a:lnTo>
                <a:lnTo>
                  <a:pt x="0" y="15580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07038" y="0"/>
            <a:ext cx="14606740" cy="10333363"/>
          </a:xfrm>
          <a:custGeom>
            <a:avLst/>
            <a:gdLst/>
            <a:ahLst/>
            <a:cxnLst/>
            <a:rect r="r" b="b" t="t" l="l"/>
            <a:pathLst>
              <a:path h="10333363" w="14606740">
                <a:moveTo>
                  <a:pt x="0" y="0"/>
                </a:moveTo>
                <a:lnTo>
                  <a:pt x="14606739" y="0"/>
                </a:lnTo>
                <a:lnTo>
                  <a:pt x="14606739" y="10333363"/>
                </a:lnTo>
                <a:lnTo>
                  <a:pt x="0" y="103333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21319" y="4520045"/>
            <a:ext cx="5245361" cy="5245361"/>
          </a:xfrm>
          <a:custGeom>
            <a:avLst/>
            <a:gdLst/>
            <a:ahLst/>
            <a:cxnLst/>
            <a:rect r="r" b="b" t="t" l="l"/>
            <a:pathLst>
              <a:path h="5245361" w="5245361">
                <a:moveTo>
                  <a:pt x="0" y="0"/>
                </a:moveTo>
                <a:lnTo>
                  <a:pt x="5245362" y="0"/>
                </a:lnTo>
                <a:lnTo>
                  <a:pt x="5245362" y="5245362"/>
                </a:lnTo>
                <a:lnTo>
                  <a:pt x="0" y="5245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50818" y="1627909"/>
            <a:ext cx="15586364" cy="267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9"/>
              </a:lnSpc>
              <a:spcBef>
                <a:spcPct val="0"/>
              </a:spcBef>
            </a:pPr>
            <a:r>
              <a:rPr lang="en-US" sz="5899">
                <a:solidFill>
                  <a:srgbClr val="FF6100"/>
                </a:solidFill>
                <a:latin typeface="League Spartan Bold"/>
              </a:rPr>
              <a:t>Cel 1. Wyeliminować ubóstwo we wszystkich jego formach na całym świecie.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01954" y="767298"/>
            <a:ext cx="16057346" cy="9015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3943">
                <a:solidFill>
                  <a:srgbClr val="000000"/>
                </a:solidFill>
                <a:latin typeface="Montserrat"/>
              </a:rPr>
              <a:t>Ubóstwo jest powszechne na świecie i dotyka milionów ludzi.</a:t>
            </a:r>
          </a:p>
          <a:p>
            <a:pPr algn="ctr">
              <a:lnSpc>
                <a:spcPts val="5520"/>
              </a:lnSpc>
            </a:pPr>
          </a:p>
          <a:p>
            <a:pPr algn="ctr">
              <a:lnSpc>
                <a:spcPts val="5520"/>
              </a:lnSpc>
            </a:pPr>
            <a:r>
              <a:rPr lang="en-US" sz="3943">
                <a:solidFill>
                  <a:srgbClr val="000000"/>
                </a:solidFill>
                <a:latin typeface="Montserrat"/>
              </a:rPr>
              <a:t> Według danych ONZ, </a:t>
            </a:r>
            <a:r>
              <a:rPr lang="en-US" sz="3943">
                <a:solidFill>
                  <a:srgbClr val="FF6100"/>
                </a:solidFill>
                <a:latin typeface="Montserrat"/>
              </a:rPr>
              <a:t>około 10% ludzi żyje za mniej niż 1,25 $</a:t>
            </a:r>
            <a:r>
              <a:rPr lang="en-US" sz="3943">
                <a:solidFill>
                  <a:srgbClr val="000000"/>
                </a:solidFill>
                <a:latin typeface="Montserrat"/>
              </a:rPr>
              <a:t> dziennie. Regionami, które najbardziej narażone są na ubóstwo to </a:t>
            </a:r>
            <a:r>
              <a:rPr lang="en-US" sz="3943">
                <a:solidFill>
                  <a:srgbClr val="FF6100"/>
                </a:solidFill>
                <a:latin typeface="Montserrat"/>
              </a:rPr>
              <a:t>Afryka Subsaharyjska, Azja Południowa i Południowo-Wschodnia oraz Ameryka Łacińska. </a:t>
            </a:r>
          </a:p>
          <a:p>
            <a:pPr algn="ctr">
              <a:lnSpc>
                <a:spcPts val="5520"/>
              </a:lnSpc>
            </a:pPr>
          </a:p>
          <a:p>
            <a:pPr algn="ctr">
              <a:lnSpc>
                <a:spcPts val="5520"/>
              </a:lnSpc>
            </a:pPr>
            <a:r>
              <a:rPr lang="en-US" sz="3943">
                <a:solidFill>
                  <a:srgbClr val="000000"/>
                </a:solidFill>
                <a:latin typeface="Montserrat"/>
              </a:rPr>
              <a:t>W tych miejscach na świecie ludzie, skazani są na życie w skrajnie trudnych warunkach, pozbawieni są możliwości zaspokajania swoich podstawowych potrzeb takich jak jedzenie, picie, ubranie, edukacja czy opieka zdrowotna. </a:t>
            </a:r>
          </a:p>
          <a:p>
            <a:pPr algn="ctr">
              <a:lnSpc>
                <a:spcPts val="5520"/>
              </a:lnSpc>
            </a:pPr>
            <a:r>
              <a:rPr lang="en-US" sz="3943">
                <a:solidFill>
                  <a:srgbClr val="000000"/>
                </a:solidFill>
                <a:latin typeface="Montserrat"/>
              </a:rPr>
              <a:t>Ubóstwo prowadzi również do wykluczenia społecznego.</a:t>
            </a:r>
          </a:p>
          <a:p>
            <a:pPr algn="ctr">
              <a:lnSpc>
                <a:spcPts val="5520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3619134">
            <a:off x="-289805" y="9136702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58639" y="471574"/>
            <a:ext cx="17170722" cy="882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53"/>
              </a:lnSpc>
              <a:spcBef>
                <a:spcPct val="0"/>
              </a:spcBef>
            </a:pPr>
            <a:r>
              <a:rPr lang="en-US" sz="3628">
                <a:solidFill>
                  <a:srgbClr val="000000"/>
                </a:solidFill>
                <a:latin typeface="Montserrat"/>
              </a:rPr>
              <a:t>Jak podaje 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Organizacja Narodów Zjednoczonych: </a:t>
            </a:r>
          </a:p>
          <a:p>
            <a:pPr>
              <a:lnSpc>
                <a:spcPts val="4353"/>
              </a:lnSpc>
              <a:spcBef>
                <a:spcPct val="0"/>
              </a:spcBef>
            </a:pPr>
          </a:p>
          <a:p>
            <a:pPr marL="783317" indent="-391659" lvl="1">
              <a:lnSpc>
                <a:spcPts val="4353"/>
              </a:lnSpc>
              <a:buFont typeface="Arial"/>
              <a:buChar char="•"/>
            </a:pPr>
            <a:r>
              <a:rPr lang="en-US" sz="3628">
                <a:solidFill>
                  <a:srgbClr val="FF6100"/>
                </a:solidFill>
                <a:latin typeface="Montserrat"/>
              </a:rPr>
              <a:t>783 milionów ludzi 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żyje poniżej międzynarodowej granicy ubóstwa, tj. za mniej niż 1,90 USD dziennie.</a:t>
            </a:r>
          </a:p>
          <a:p>
            <a:pPr>
              <a:lnSpc>
                <a:spcPts val="4353"/>
              </a:lnSpc>
            </a:pPr>
          </a:p>
          <a:p>
            <a:pPr marL="783317" indent="-391659" lvl="1">
              <a:lnSpc>
                <a:spcPts val="4353"/>
              </a:lnSpc>
              <a:buFont typeface="Arial"/>
              <a:buChar char="•"/>
            </a:pPr>
            <a:r>
              <a:rPr lang="en-US" sz="3628">
                <a:solidFill>
                  <a:srgbClr val="000000"/>
                </a:solidFill>
                <a:latin typeface="Montserrat"/>
              </a:rPr>
              <a:t>W 2016 roku</a:t>
            </a:r>
            <a:r>
              <a:rPr lang="en-US" sz="3628">
                <a:solidFill>
                  <a:srgbClr val="FF6100"/>
                </a:solidFill>
                <a:latin typeface="Montserrat"/>
              </a:rPr>
              <a:t> prawie 10% osób pracujących na świecie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 utrzymywało siebie i swoje rodziny </a:t>
            </a:r>
            <a:r>
              <a:rPr lang="en-US" sz="3628">
                <a:solidFill>
                  <a:srgbClr val="FF6100"/>
                </a:solidFill>
                <a:latin typeface="Montserrat"/>
              </a:rPr>
              <a:t>za mniej niż 1,90 USD dziennie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 na osobę.</a:t>
            </a:r>
          </a:p>
          <a:p>
            <a:pPr>
              <a:lnSpc>
                <a:spcPts val="4353"/>
              </a:lnSpc>
            </a:pPr>
          </a:p>
          <a:p>
            <a:pPr marL="783317" indent="-391659" lvl="1">
              <a:lnSpc>
                <a:spcPts val="4353"/>
              </a:lnSpc>
              <a:spcBef>
                <a:spcPct val="0"/>
              </a:spcBef>
              <a:buFont typeface="Arial"/>
              <a:buChar char="•"/>
            </a:pPr>
            <a:r>
              <a:rPr lang="en-US" sz="3628">
                <a:solidFill>
                  <a:srgbClr val="FF6100"/>
                </a:solidFill>
                <a:latin typeface="Montserrat"/>
              </a:rPr>
              <a:t>Azja Południowa i Afryka Subsaharyjska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 są miejscami, w których żyje przytłaczająca większość ludzi w skrajnym ubóstwie.</a:t>
            </a:r>
          </a:p>
          <a:p>
            <a:pPr>
              <a:lnSpc>
                <a:spcPts val="4353"/>
              </a:lnSpc>
              <a:spcBef>
                <a:spcPct val="0"/>
              </a:spcBef>
            </a:pPr>
          </a:p>
          <a:p>
            <a:pPr marL="783317" indent="-391659" lvl="1">
              <a:lnSpc>
                <a:spcPts val="4353"/>
              </a:lnSpc>
              <a:spcBef>
                <a:spcPct val="0"/>
              </a:spcBef>
              <a:buFont typeface="Arial"/>
              <a:buChar char="•"/>
            </a:pPr>
            <a:r>
              <a:rPr lang="en-US" sz="3628">
                <a:solidFill>
                  <a:srgbClr val="FF6100"/>
                </a:solidFill>
                <a:latin typeface="Montserrat"/>
              </a:rPr>
              <a:t>Co czwarte dziecko poniżej piątego roku życia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 ma wzrost nieadekwatny do swojego wieku.</a:t>
            </a:r>
          </a:p>
          <a:p>
            <a:pPr>
              <a:lnSpc>
                <a:spcPts val="4353"/>
              </a:lnSpc>
              <a:spcBef>
                <a:spcPct val="0"/>
              </a:spcBef>
            </a:pPr>
          </a:p>
          <a:p>
            <a:pPr marL="783317" indent="-391659" lvl="1">
              <a:lnSpc>
                <a:spcPts val="4353"/>
              </a:lnSpc>
              <a:spcBef>
                <a:spcPct val="0"/>
              </a:spcBef>
              <a:buFont typeface="Arial"/>
              <a:buChar char="•"/>
            </a:pPr>
            <a:r>
              <a:rPr lang="en-US" sz="3628">
                <a:solidFill>
                  <a:srgbClr val="000000"/>
                </a:solidFill>
                <a:latin typeface="Montserrat"/>
              </a:rPr>
              <a:t>W 2016 roku </a:t>
            </a:r>
            <a:r>
              <a:rPr lang="en-US" sz="3628">
                <a:solidFill>
                  <a:srgbClr val="FF6100"/>
                </a:solidFill>
                <a:latin typeface="Montserrat"/>
              </a:rPr>
              <a:t>tylko 45% ludności świata 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było faktycznie objętych co najmniej jednym świadczeniem pieniężnym z tytułu ochrony socjalnej 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0800000">
            <a:off x="16290352" y="0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647700"/>
            <a:ext cx="16232484" cy="9553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38"/>
              </a:lnSpc>
            </a:pPr>
            <a:r>
              <a:rPr lang="en-US" sz="3698">
                <a:solidFill>
                  <a:srgbClr val="000000"/>
                </a:solidFill>
                <a:latin typeface="Montserrat"/>
              </a:rPr>
              <a:t>Walka z ubóstwem na świecie musi toczyć się na wielu płaszczyznach społecznej, politycznej i ekonomicznej. </a:t>
            </a:r>
          </a:p>
          <a:p>
            <a:pPr>
              <a:lnSpc>
                <a:spcPts val="4438"/>
              </a:lnSpc>
            </a:pPr>
            <a:r>
              <a:rPr lang="en-US" sz="3698">
                <a:solidFill>
                  <a:srgbClr val="FF6100"/>
                </a:solidFill>
                <a:latin typeface="Montserrat"/>
              </a:rPr>
              <a:t>Wspieranie rozwoju gospodarczego,</a:t>
            </a:r>
            <a:r>
              <a:rPr lang="en-US" sz="3698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698">
                <a:solidFill>
                  <a:srgbClr val="FF6100"/>
                </a:solidFill>
                <a:latin typeface="Montserrat"/>
              </a:rPr>
              <a:t>zapewnianie równego dostępu do zasobów ekonomicznych. Inwestycja w edukacje, zdobywanie nowych umiejętności </a:t>
            </a:r>
            <a:r>
              <a:rPr lang="en-US" sz="3698">
                <a:solidFill>
                  <a:srgbClr val="000000"/>
                </a:solidFill>
                <a:latin typeface="Montserrat"/>
              </a:rPr>
              <a:t>co jest kluczowe we walce o lepsze życie.</a:t>
            </a:r>
          </a:p>
          <a:p>
            <a:pPr>
              <a:lnSpc>
                <a:spcPts val="4438"/>
              </a:lnSpc>
            </a:pPr>
          </a:p>
          <a:p>
            <a:pPr>
              <a:lnSpc>
                <a:spcPts val="4438"/>
              </a:lnSpc>
            </a:pPr>
            <a:r>
              <a:rPr lang="en-US" sz="3698">
                <a:solidFill>
                  <a:srgbClr val="FF6100"/>
                </a:solidFill>
                <a:latin typeface="Montserrat"/>
              </a:rPr>
              <a:t>Dostęp do podstawowej opieki zdrowotnej</a:t>
            </a:r>
            <a:r>
              <a:rPr lang="en-US" sz="3698">
                <a:solidFill>
                  <a:srgbClr val="000000"/>
                </a:solidFill>
                <a:latin typeface="Montserrat"/>
              </a:rPr>
              <a:t> dający możliwość dbania o swoje zdrowie. Walka o równość społeczną, </a:t>
            </a:r>
            <a:r>
              <a:rPr lang="en-US" sz="3698">
                <a:solidFill>
                  <a:srgbClr val="FF6100"/>
                </a:solidFill>
                <a:latin typeface="Montserrat"/>
              </a:rPr>
              <a:t>zapobieganie wykluczeniu społecznemu i dyskryminacji. Wspieranie lokalnych społeczności </a:t>
            </a:r>
            <a:r>
              <a:rPr lang="en-US" sz="3698">
                <a:solidFill>
                  <a:srgbClr val="000000"/>
                </a:solidFill>
                <a:latin typeface="Montserrat"/>
              </a:rPr>
              <a:t>w rozwiązywaniu problemów powodujących ubóstwo.</a:t>
            </a:r>
          </a:p>
          <a:p>
            <a:pPr>
              <a:lnSpc>
                <a:spcPts val="4438"/>
              </a:lnSpc>
            </a:pPr>
          </a:p>
          <a:p>
            <a:pPr>
              <a:lnSpc>
                <a:spcPts val="4438"/>
              </a:lnSpc>
            </a:pPr>
            <a:r>
              <a:rPr lang="en-US" sz="3698">
                <a:solidFill>
                  <a:srgbClr val="FF6100"/>
                </a:solidFill>
                <a:latin typeface="Montserrat"/>
              </a:rPr>
              <a:t>Wdrażanie przez państwa programów wspierających</a:t>
            </a:r>
            <a:r>
              <a:rPr lang="en-US" sz="3698">
                <a:solidFill>
                  <a:srgbClr val="000000"/>
                </a:solidFill>
                <a:latin typeface="Montserrat"/>
              </a:rPr>
              <a:t> osoby ubogie i pomagających im wyjść z ubóstwa. A przede wszystkim z</a:t>
            </a:r>
            <a:r>
              <a:rPr lang="en-US" sz="3698">
                <a:solidFill>
                  <a:srgbClr val="FF6100"/>
                </a:solidFill>
                <a:latin typeface="Montserrat"/>
              </a:rPr>
              <a:t>większanie świadomości społecznej</a:t>
            </a:r>
            <a:r>
              <a:rPr lang="en-US" sz="3698">
                <a:solidFill>
                  <a:srgbClr val="000000"/>
                </a:solidFill>
                <a:latin typeface="Montserrat"/>
              </a:rPr>
              <a:t> na temat ubóstwa, jego skali i konsekwencji, ukazywanie możliwości pomocowych dla najuboższych. </a:t>
            </a:r>
          </a:p>
          <a:p>
            <a:pPr>
              <a:lnSpc>
                <a:spcPts val="4438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899652" y="9329405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66880" y="9329405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44459" y="1785795"/>
            <a:ext cx="10749395" cy="6715411"/>
          </a:xfrm>
          <a:custGeom>
            <a:avLst/>
            <a:gdLst/>
            <a:ahLst/>
            <a:cxnLst/>
            <a:rect r="r" b="b" t="t" l="l"/>
            <a:pathLst>
              <a:path h="6715411" w="10749395">
                <a:moveTo>
                  <a:pt x="0" y="0"/>
                </a:moveTo>
                <a:lnTo>
                  <a:pt x="10749396" y="0"/>
                </a:lnTo>
                <a:lnTo>
                  <a:pt x="10749396" y="6715410"/>
                </a:lnTo>
                <a:lnTo>
                  <a:pt x="0" y="6715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5099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2634095" y="796664"/>
            <a:ext cx="15586364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9"/>
              </a:lnSpc>
              <a:spcBef>
                <a:spcPct val="0"/>
              </a:spcBef>
            </a:pPr>
            <a:r>
              <a:rPr lang="en-US" sz="5899">
                <a:solidFill>
                  <a:srgbClr val="FF6100"/>
                </a:solidFill>
                <a:latin typeface="League Spartan Bold"/>
              </a:rPr>
              <a:t>Co ja mogę zrobić?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1648" y="2477396"/>
            <a:ext cx="9258300" cy="6023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69891" indent="-534946" lvl="1">
              <a:lnSpc>
                <a:spcPts val="5946"/>
              </a:lnSpc>
              <a:buFont typeface="Arial"/>
              <a:buChar char="•"/>
            </a:pPr>
            <a:r>
              <a:rPr lang="en-US" sz="4955">
                <a:solidFill>
                  <a:srgbClr val="000000"/>
                </a:solidFill>
                <a:latin typeface="Montserrat"/>
              </a:rPr>
              <a:t>wspieraj organizacje pomagające zwalczać ubóstwo,</a:t>
            </a:r>
          </a:p>
          <a:p>
            <a:pPr marL="1069891" indent="-534946" lvl="1">
              <a:lnSpc>
                <a:spcPts val="5946"/>
              </a:lnSpc>
              <a:buFont typeface="Arial"/>
              <a:buChar char="•"/>
            </a:pPr>
            <a:r>
              <a:rPr lang="en-US" sz="4955">
                <a:solidFill>
                  <a:srgbClr val="000000"/>
                </a:solidFill>
                <a:latin typeface="Montserrat"/>
              </a:rPr>
              <a:t>zostań wolontariuszem,</a:t>
            </a:r>
          </a:p>
          <a:p>
            <a:pPr marL="1069891" indent="-534946" lvl="1">
              <a:lnSpc>
                <a:spcPts val="5946"/>
              </a:lnSpc>
              <a:buFont typeface="Arial"/>
              <a:buChar char="•"/>
            </a:pPr>
            <a:r>
              <a:rPr lang="en-US" sz="4955">
                <a:solidFill>
                  <a:srgbClr val="000000"/>
                </a:solidFill>
                <a:latin typeface="Montserrat"/>
              </a:rPr>
              <a:t>podziel się tym co masz,</a:t>
            </a:r>
          </a:p>
          <a:p>
            <a:pPr marL="1069891" indent="-534946" lvl="1">
              <a:lnSpc>
                <a:spcPts val="5946"/>
              </a:lnSpc>
              <a:buFont typeface="Arial"/>
              <a:buChar char="•"/>
            </a:pPr>
            <a:r>
              <a:rPr lang="en-US" sz="4955">
                <a:solidFill>
                  <a:srgbClr val="000000"/>
                </a:solidFill>
                <a:latin typeface="Montserrat"/>
              </a:rPr>
              <a:t>w sklepie dokonuj świadomych wyborów.</a:t>
            </a:r>
          </a:p>
          <a:p>
            <a:pPr>
              <a:lnSpc>
                <a:spcPts val="594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21319" y="4599001"/>
            <a:ext cx="5245361" cy="5245361"/>
          </a:xfrm>
          <a:custGeom>
            <a:avLst/>
            <a:gdLst/>
            <a:ahLst/>
            <a:cxnLst/>
            <a:rect r="r" b="b" t="t" l="l"/>
            <a:pathLst>
              <a:path h="5245361" w="5245361">
                <a:moveTo>
                  <a:pt x="0" y="0"/>
                </a:moveTo>
                <a:lnTo>
                  <a:pt x="5245362" y="0"/>
                </a:lnTo>
                <a:lnTo>
                  <a:pt x="5245362" y="5245362"/>
                </a:lnTo>
                <a:lnTo>
                  <a:pt x="0" y="5245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50818" y="718704"/>
            <a:ext cx="15586364" cy="357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9"/>
              </a:lnSpc>
              <a:spcBef>
                <a:spcPct val="0"/>
              </a:spcBef>
            </a:pPr>
            <a:r>
              <a:rPr lang="en-US" sz="5899">
                <a:solidFill>
                  <a:srgbClr val="FF6100"/>
                </a:solidFill>
                <a:latin typeface="League Spartan Bold"/>
              </a:rPr>
              <a:t>Cel 2. Wyeliminować głód, osiągnąć bezpieczeństwo żywnościowe i lepsze odżywianie oraz promować zrównoważone rolnictwo.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13174" y="2019300"/>
            <a:ext cx="15261652" cy="625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62"/>
              </a:lnSpc>
            </a:pPr>
            <a:r>
              <a:rPr lang="en-US" sz="4468">
                <a:solidFill>
                  <a:srgbClr val="000000"/>
                </a:solidFill>
                <a:latin typeface="Montserrat"/>
              </a:rPr>
              <a:t>Głód jest ogromnym problemem, który dotyka miliony ludzi na całym świecie. Według danych Organizacji Narodów Zjednoczonych do spraw Wyżywienia i Rolnictwa (FAO), </a:t>
            </a:r>
            <a:r>
              <a:rPr lang="en-US" sz="4468">
                <a:solidFill>
                  <a:srgbClr val="FF6100"/>
                </a:solidFill>
                <a:latin typeface="Montserrat"/>
              </a:rPr>
              <a:t>blisko 690 milionów ludzi cierpi na chroniczny głód</a:t>
            </a:r>
            <a:r>
              <a:rPr lang="en-US" sz="4468">
                <a:solidFill>
                  <a:srgbClr val="000000"/>
                </a:solidFill>
                <a:latin typeface="Montserrat"/>
              </a:rPr>
              <a:t>, a kolejne 2 miliardy ludzi doświadcza niedożywienia lub braku dostępu do odpowiedniej ilości żywności[1].</a:t>
            </a:r>
          </a:p>
          <a:p>
            <a:pPr>
              <a:lnSpc>
                <a:spcPts val="3442"/>
              </a:lnSpc>
            </a:pPr>
          </a:p>
          <a:p>
            <a:pPr>
              <a:lnSpc>
                <a:spcPts val="3442"/>
              </a:lnSpc>
            </a:pPr>
            <a:r>
              <a:rPr lang="en-US" sz="2868">
                <a:solidFill>
                  <a:srgbClr val="000000"/>
                </a:solidFill>
                <a:latin typeface="Montserrat"/>
              </a:rPr>
              <a:t>[1] https://www.un.org.pl/cel2</a:t>
            </a:r>
          </a:p>
          <a:p>
            <a:pPr>
              <a:lnSpc>
                <a:spcPts val="5362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-10800000">
            <a:off x="16290352" y="0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58639" y="1285875"/>
            <a:ext cx="17170722" cy="772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53"/>
              </a:lnSpc>
            </a:pPr>
            <a:r>
              <a:rPr lang="en-US" sz="3628">
                <a:solidFill>
                  <a:srgbClr val="000000"/>
                </a:solidFill>
                <a:latin typeface="Montserrat"/>
              </a:rPr>
              <a:t>Dane o głodzie: </a:t>
            </a:r>
          </a:p>
          <a:p>
            <a:pPr>
              <a:lnSpc>
                <a:spcPts val="4353"/>
              </a:lnSpc>
            </a:pPr>
          </a:p>
          <a:p>
            <a:pPr marL="783317" indent="-391659" lvl="1">
              <a:lnSpc>
                <a:spcPts val="4353"/>
              </a:lnSpc>
              <a:buFont typeface="Arial"/>
              <a:buChar char="•"/>
            </a:pPr>
            <a:r>
              <a:rPr lang="en-US" sz="3628">
                <a:solidFill>
                  <a:srgbClr val="000000"/>
                </a:solidFill>
                <a:latin typeface="Montserrat"/>
              </a:rPr>
              <a:t>Na świecie z powodu niedożywienia </a:t>
            </a:r>
            <a:r>
              <a:rPr lang="en-US" sz="3628">
                <a:solidFill>
                  <a:srgbClr val="FF6100"/>
                </a:solidFill>
                <a:latin typeface="Montserrat"/>
              </a:rPr>
              <a:t>cierpi 815 milionów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 ludzi, tj. co dziewiąta osoba.</a:t>
            </a:r>
          </a:p>
          <a:p>
            <a:pPr>
              <a:lnSpc>
                <a:spcPts val="4353"/>
              </a:lnSpc>
            </a:pPr>
          </a:p>
          <a:p>
            <a:pPr marL="783317" indent="-391659" lvl="1">
              <a:lnSpc>
                <a:spcPts val="4353"/>
              </a:lnSpc>
              <a:buFont typeface="Arial"/>
              <a:buChar char="•"/>
            </a:pPr>
            <a:r>
              <a:rPr lang="en-US" sz="3628">
                <a:solidFill>
                  <a:srgbClr val="000000"/>
                </a:solidFill>
                <a:latin typeface="Montserrat"/>
              </a:rPr>
              <a:t>Ogromna większość ludzi głodujących żyje w krajach rozwijających się, gdzie 12.9% populacji cierpi z powodu niedożywienia.</a:t>
            </a:r>
          </a:p>
          <a:p>
            <a:pPr>
              <a:lnSpc>
                <a:spcPts val="4353"/>
              </a:lnSpc>
            </a:pPr>
          </a:p>
          <a:p>
            <a:pPr marL="783317" indent="-391659" lvl="1">
              <a:lnSpc>
                <a:spcPts val="4353"/>
              </a:lnSpc>
              <a:buFont typeface="Arial"/>
              <a:buChar char="•"/>
            </a:pPr>
            <a:r>
              <a:rPr lang="en-US" sz="3628">
                <a:solidFill>
                  <a:srgbClr val="FF6100"/>
                </a:solidFill>
                <a:latin typeface="Montserrat"/>
              </a:rPr>
              <a:t>Azja jest kontynentem, na którym żyje najwięcej ludzi głodujących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 – aż dwie trzecie jej populacji cierpi z tego powodu. W ostatnich latach odsetek głodujących w południowej Azji spadł, natomiast na zachodzie kontynentu wzrósł on nieznacznie.</a:t>
            </a:r>
          </a:p>
          <a:p>
            <a:pPr>
              <a:lnSpc>
                <a:spcPts val="4353"/>
              </a:lnSpc>
            </a:pPr>
          </a:p>
          <a:p>
            <a:pPr>
              <a:lnSpc>
                <a:spcPts val="4353"/>
              </a:lnSpc>
              <a:spcBef>
                <a:spcPct val="0"/>
              </a:spcBef>
            </a:pPr>
            <a:r>
              <a:rPr lang="en-US" sz="3628">
                <a:solidFill>
                  <a:srgbClr val="000000"/>
                </a:solidFill>
                <a:latin typeface="Montserrat"/>
              </a:rPr>
              <a:t> 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58639" y="9329405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58639" y="688398"/>
            <a:ext cx="17170722" cy="882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83317" indent="-391659" lvl="1">
              <a:lnSpc>
                <a:spcPts val="4353"/>
              </a:lnSpc>
              <a:buFont typeface="Arial"/>
              <a:buChar char="•"/>
            </a:pPr>
            <a:r>
              <a:rPr lang="en-US" sz="3628">
                <a:solidFill>
                  <a:srgbClr val="000000"/>
                </a:solidFill>
                <a:latin typeface="Montserrat"/>
              </a:rPr>
              <a:t>Azja Południowa jest regionem odznaczający się największym odsetkiem głodujących – </a:t>
            </a:r>
            <a:r>
              <a:rPr lang="en-US" sz="3628">
                <a:solidFill>
                  <a:srgbClr val="FF6100"/>
                </a:solidFill>
                <a:latin typeface="Montserrat"/>
              </a:rPr>
              <a:t>281 milionów ludzi jest niedożywionych. Przewiduje się, że w Afryce Subsaharyjskiej w latach 2014 – 2016 na niedożywienie będzie cierpieć 23% populacji.</a:t>
            </a:r>
          </a:p>
          <a:p>
            <a:pPr>
              <a:lnSpc>
                <a:spcPts val="4353"/>
              </a:lnSpc>
            </a:pPr>
          </a:p>
          <a:p>
            <a:pPr marL="783317" indent="-391659" lvl="1">
              <a:lnSpc>
                <a:spcPts val="4353"/>
              </a:lnSpc>
              <a:buFont typeface="Arial"/>
              <a:buChar char="•"/>
            </a:pPr>
            <a:r>
              <a:rPr lang="en-US" sz="3628">
                <a:solidFill>
                  <a:srgbClr val="FF6100"/>
                </a:solidFill>
                <a:latin typeface="Montserrat"/>
              </a:rPr>
              <a:t>Słabe odżywianie jest przyczyną prawie połowy (45%) śmierci dzieci 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poniżej piątego roku życia – 3.1 miliona dzieci umiera co roku z tego powodu.</a:t>
            </a:r>
          </a:p>
          <a:p>
            <a:pPr>
              <a:lnSpc>
                <a:spcPts val="4353"/>
              </a:lnSpc>
            </a:pPr>
          </a:p>
          <a:p>
            <a:pPr marL="783317" indent="-391659" lvl="1">
              <a:lnSpc>
                <a:spcPts val="4353"/>
              </a:lnSpc>
              <a:buFont typeface="Arial"/>
              <a:buChar char="•"/>
            </a:pPr>
            <a:r>
              <a:rPr lang="en-US" sz="3628">
                <a:solidFill>
                  <a:srgbClr val="FF6100"/>
                </a:solidFill>
                <a:latin typeface="Montserrat"/>
              </a:rPr>
              <a:t>Co czwarte dziecko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 na świecie cierpi na zahamowanie wzrostu . W krajach rozwijających się zjawisko to może dotknąć co trzecie dziecko.</a:t>
            </a:r>
          </a:p>
          <a:p>
            <a:pPr>
              <a:lnSpc>
                <a:spcPts val="4353"/>
              </a:lnSpc>
            </a:pPr>
          </a:p>
          <a:p>
            <a:pPr marL="783317" indent="-391659" lvl="1">
              <a:lnSpc>
                <a:spcPts val="4353"/>
              </a:lnSpc>
              <a:buFont typeface="Arial"/>
              <a:buChar char="•"/>
            </a:pPr>
            <a:r>
              <a:rPr lang="en-US" sz="3628">
                <a:solidFill>
                  <a:srgbClr val="FF6100"/>
                </a:solidFill>
                <a:latin typeface="Montserrat"/>
              </a:rPr>
              <a:t>66 milionów dzieci 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chodzących do szkoły podstawowej w krajach rozwijających się cierpi głód, z czego 23 miliony w samej Afryce.</a:t>
            </a:r>
          </a:p>
          <a:p>
            <a:pPr>
              <a:lnSpc>
                <a:spcPts val="4353"/>
              </a:lnSpc>
            </a:pPr>
          </a:p>
          <a:p>
            <a:pPr>
              <a:lnSpc>
                <a:spcPts val="4353"/>
              </a:lnSpc>
              <a:spcBef>
                <a:spcPct val="0"/>
              </a:spcBef>
            </a:pPr>
            <a:r>
              <a:rPr lang="en-US" sz="3628">
                <a:solidFill>
                  <a:srgbClr val="000000"/>
                </a:solidFill>
                <a:latin typeface="Montserrat"/>
              </a:rPr>
              <a:t> 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0800000">
            <a:off x="16290352" y="0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71514" y="0"/>
            <a:ext cx="7216486" cy="10287000"/>
          </a:xfrm>
          <a:custGeom>
            <a:avLst/>
            <a:gdLst/>
            <a:ahLst/>
            <a:cxnLst/>
            <a:rect r="r" b="b" t="t" l="l"/>
            <a:pathLst>
              <a:path h="10287000" w="7216486">
                <a:moveTo>
                  <a:pt x="0" y="0"/>
                </a:moveTo>
                <a:lnTo>
                  <a:pt x="7216486" y="0"/>
                </a:lnTo>
                <a:lnTo>
                  <a:pt x="72164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14" t="0" r="-22534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76747" y="1038225"/>
            <a:ext cx="9087605" cy="2289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90"/>
              </a:lnSpc>
            </a:pPr>
            <a:r>
              <a:rPr lang="en-US" sz="3825">
                <a:solidFill>
                  <a:srgbClr val="FF6100"/>
                </a:solidFill>
                <a:latin typeface="League Spartan Bold"/>
              </a:rPr>
              <a:t>Deklaracja z Maastricht podaję następującą definicję edukacji globalnej.</a:t>
            </a:r>
          </a:p>
          <a:p>
            <a:pPr>
              <a:lnSpc>
                <a:spcPts val="4590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852984" y="3270857"/>
            <a:ext cx="9311369" cy="6417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95"/>
              </a:lnSpc>
            </a:pPr>
            <a:r>
              <a:rPr lang="en-US" sz="2782">
                <a:solidFill>
                  <a:srgbClr val="000000"/>
                </a:solidFill>
                <a:latin typeface="Montserrat"/>
              </a:rPr>
              <a:t>„Edukacja globalna otwiera ludziom oczy i umysły na świat oraz uświadamia im konieczność podejmowania działań na rzecz upowszechnienia sprawiedliwości, równości i praw człowieka dla wszystkich. Edukacja globalna jako globalny wymiar edukacji obywatelskiej obejmuje edukację rozwojową, edukację o prawach człowieka, edukację na rzecz zrównoważonego rozwoju, edukację na rzecz pokoju i zapobiegania konfliktom oraz edukację międzykulturową.”[1]</a:t>
            </a:r>
          </a:p>
          <a:p>
            <a:pPr>
              <a:lnSpc>
                <a:spcPts val="3895"/>
              </a:lnSpc>
            </a:pPr>
          </a:p>
          <a:p>
            <a:pPr>
              <a:lnSpc>
                <a:spcPts val="3895"/>
              </a:lnSpc>
            </a:pPr>
            <a:r>
              <a:rPr lang="en-US" sz="2782">
                <a:solidFill>
                  <a:srgbClr val="000000"/>
                </a:solidFill>
                <a:latin typeface="Montserrat"/>
              </a:rPr>
              <a:t>[1] Deklaracja Edukacji Globalnej z Maastricht 2002</a:t>
            </a:r>
          </a:p>
          <a:p>
            <a:pPr>
              <a:lnSpc>
                <a:spcPts val="3895"/>
              </a:lnSpc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98864" y="723900"/>
            <a:ext cx="15690273" cy="853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Montserrat"/>
              </a:rPr>
              <a:t>Dlatego </a:t>
            </a:r>
            <a:r>
              <a:rPr lang="en-US" sz="4000">
                <a:solidFill>
                  <a:srgbClr val="FF6100"/>
                </a:solidFill>
                <a:latin typeface="Montserrat"/>
              </a:rPr>
              <a:t>dla Fundacji Pomocy Humanitarnej „Redemptoris Missio”</a:t>
            </a:r>
            <a:r>
              <a:rPr lang="en-US" sz="4000">
                <a:solidFill>
                  <a:srgbClr val="000000"/>
                </a:solidFill>
                <a:latin typeface="Montserrat"/>
              </a:rPr>
              <a:t> tak ważne jest wspieranie placówek, które walczą 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Montserrat"/>
              </a:rPr>
              <a:t>z epidemią głodu prowadząc programy dożywiania dzieci. 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Montserrat"/>
              </a:rPr>
              <a:t>W ciągu roku </a:t>
            </a:r>
            <a:r>
              <a:rPr lang="en-US" sz="4000">
                <a:solidFill>
                  <a:srgbClr val="FF6100"/>
                </a:solidFill>
                <a:latin typeface="Montserrat"/>
              </a:rPr>
              <a:t>dotujemy ponad 40 placówek </a:t>
            </a:r>
            <a:r>
              <a:rPr lang="en-US" sz="4000">
                <a:solidFill>
                  <a:srgbClr val="000000"/>
                </a:solidFill>
                <a:latin typeface="Montserrat"/>
              </a:rPr>
              <a:t>w Afryce, Azji i Ameryce Południowej, co rok przybywa placówek, które zgłaszają się do Fundacji po pomoc. 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Montserrat"/>
              </a:rPr>
              <a:t>Średni koszt wyżywienia </a:t>
            </a:r>
            <a:r>
              <a:rPr lang="en-US" sz="4000">
                <a:solidFill>
                  <a:srgbClr val="FF6100"/>
                </a:solidFill>
                <a:latin typeface="Montserrat"/>
              </a:rPr>
              <a:t>dziecka w Kamerunie to 37 zł</a:t>
            </a:r>
            <a:r>
              <a:rPr lang="en-US" sz="4000">
                <a:solidFill>
                  <a:srgbClr val="000000"/>
                </a:solidFill>
                <a:latin typeface="Montserrat"/>
              </a:rPr>
              <a:t>. Dla nas tak niewiele a dla innych jest to cena zdrowia i życia.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Montserrat"/>
              </a:rPr>
              <a:t>Misjonarze prowadzący programy dożywiania dbają aby dzieci otrzymywały zdrowe posiłki, wspierają ich rozwój i dając im możliwość na lepsze życie.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01125" y="1028700"/>
            <a:ext cx="7107557" cy="8463395"/>
          </a:xfrm>
          <a:custGeom>
            <a:avLst/>
            <a:gdLst/>
            <a:ahLst/>
            <a:cxnLst/>
            <a:rect r="r" b="b" t="t" l="l"/>
            <a:pathLst>
              <a:path h="8463395" w="7107557">
                <a:moveTo>
                  <a:pt x="0" y="0"/>
                </a:moveTo>
                <a:lnTo>
                  <a:pt x="7107557" y="0"/>
                </a:lnTo>
                <a:lnTo>
                  <a:pt x="7107557" y="8463395"/>
                </a:lnTo>
                <a:lnTo>
                  <a:pt x="0" y="84633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631" t="0" r="-39759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2634095" y="796664"/>
            <a:ext cx="15586364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9"/>
              </a:lnSpc>
              <a:spcBef>
                <a:spcPct val="0"/>
              </a:spcBef>
            </a:pPr>
            <a:r>
              <a:rPr lang="en-US" sz="5899">
                <a:solidFill>
                  <a:srgbClr val="FF6100"/>
                </a:solidFill>
                <a:latin typeface="League Spartan Bold"/>
              </a:rPr>
              <a:t>Co ja mogę zrobić?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05671" y="2004262"/>
            <a:ext cx="9258300" cy="8282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69891" indent="-534946" lvl="1">
              <a:lnSpc>
                <a:spcPts val="5946"/>
              </a:lnSpc>
              <a:buFont typeface="Arial"/>
              <a:buChar char="•"/>
            </a:pPr>
            <a:r>
              <a:rPr lang="en-US" sz="4955">
                <a:solidFill>
                  <a:srgbClr val="000000"/>
                </a:solidFill>
                <a:latin typeface="Montserrat"/>
              </a:rPr>
              <a:t>wspieraj organizacje zwalczające głód,</a:t>
            </a:r>
          </a:p>
          <a:p>
            <a:pPr marL="1069891" indent="-534946" lvl="1">
              <a:lnSpc>
                <a:spcPts val="5946"/>
              </a:lnSpc>
              <a:buFont typeface="Arial"/>
              <a:buChar char="•"/>
            </a:pPr>
            <a:r>
              <a:rPr lang="en-US" sz="4955">
                <a:solidFill>
                  <a:srgbClr val="000000"/>
                </a:solidFill>
                <a:latin typeface="Montserrat"/>
              </a:rPr>
              <a:t>zostań wolontariuszem, zorganizuj kiermasz w szkole lub zbiórkę a zebrane środki przekaż na dożywianie dzieci,</a:t>
            </a:r>
          </a:p>
          <a:p>
            <a:pPr marL="1069891" indent="-534946" lvl="1">
              <a:lnSpc>
                <a:spcPts val="5946"/>
              </a:lnSpc>
              <a:buFont typeface="Arial"/>
              <a:buChar char="•"/>
            </a:pPr>
            <a:r>
              <a:rPr lang="en-US" sz="4955">
                <a:solidFill>
                  <a:srgbClr val="000000"/>
                </a:solidFill>
                <a:latin typeface="Montserrat"/>
              </a:rPr>
              <a:t>dbaj o środowisko,</a:t>
            </a:r>
          </a:p>
          <a:p>
            <a:pPr marL="1069891" indent="-534946" lvl="1">
              <a:lnSpc>
                <a:spcPts val="5946"/>
              </a:lnSpc>
              <a:buFont typeface="Arial"/>
              <a:buChar char="•"/>
            </a:pPr>
            <a:r>
              <a:rPr lang="en-US" sz="4955">
                <a:solidFill>
                  <a:srgbClr val="000000"/>
                </a:solidFill>
                <a:latin typeface="Montserrat"/>
              </a:rPr>
              <a:t>nie marnuj jedzenia,</a:t>
            </a:r>
          </a:p>
          <a:p>
            <a:pPr>
              <a:lnSpc>
                <a:spcPts val="5946"/>
              </a:lnSpc>
            </a:pPr>
          </a:p>
          <a:p>
            <a:pPr>
              <a:lnSpc>
                <a:spcPts val="594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729137" y="3845660"/>
            <a:ext cx="5245361" cy="5245361"/>
          </a:xfrm>
          <a:custGeom>
            <a:avLst/>
            <a:gdLst/>
            <a:ahLst/>
            <a:cxnLst/>
            <a:rect r="r" b="b" t="t" l="l"/>
            <a:pathLst>
              <a:path h="5245361" w="5245361">
                <a:moveTo>
                  <a:pt x="0" y="0"/>
                </a:moveTo>
                <a:lnTo>
                  <a:pt x="5245362" y="0"/>
                </a:lnTo>
                <a:lnTo>
                  <a:pt x="5245362" y="5245362"/>
                </a:lnTo>
                <a:lnTo>
                  <a:pt x="0" y="5245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50818" y="718704"/>
            <a:ext cx="15586364" cy="3571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9"/>
              </a:lnSpc>
              <a:spcBef>
                <a:spcPct val="0"/>
              </a:spcBef>
            </a:pPr>
            <a:r>
              <a:rPr lang="en-US" sz="5899">
                <a:solidFill>
                  <a:srgbClr val="FF6100"/>
                </a:solidFill>
                <a:latin typeface="League Spartan Bold"/>
              </a:rPr>
              <a:t>Cel 3. Zapewnić wszystkim ludziom w każdym wieku zdrowe życie oraz promować dobrobyt.</a:t>
            </a:r>
          </a:p>
          <a:p>
            <a:pPr algn="ctr">
              <a:lnSpc>
                <a:spcPts val="707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57250" y="1028700"/>
            <a:ext cx="16402050" cy="7677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8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Montserrat"/>
              </a:rPr>
              <a:t>Cel ten ma zostać osiągnięty poprzez zapewnienie wszystkim ludziom </a:t>
            </a:r>
            <a:r>
              <a:rPr lang="en-US" sz="3900">
                <a:solidFill>
                  <a:srgbClr val="FF6100"/>
                </a:solidFill>
                <a:latin typeface="Montserrat"/>
              </a:rPr>
              <a:t>dostępu do podstawowej opieki zdrowotnej. </a:t>
            </a:r>
          </a:p>
          <a:p>
            <a:pPr algn="just">
              <a:lnSpc>
                <a:spcPts val="4680"/>
              </a:lnSpc>
              <a:spcBef>
                <a:spcPct val="0"/>
              </a:spcBef>
            </a:pPr>
          </a:p>
          <a:p>
            <a:pPr algn="just">
              <a:lnSpc>
                <a:spcPts val="468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Montserrat"/>
              </a:rPr>
              <a:t>Niestety coś co wydaje się oczywiste nam Europejczykom nadal jest niedostępne dla wielu ludzi mieszkających w krajach Globalnego Południa, gdzie dostępność usług medycznych </a:t>
            </a:r>
          </a:p>
          <a:p>
            <a:pPr algn="just">
              <a:lnSpc>
                <a:spcPts val="468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Montserrat"/>
              </a:rPr>
              <a:t>i  infrastruktura zdrowotna są na niezadawalającym poziomie.</a:t>
            </a:r>
          </a:p>
          <a:p>
            <a:pPr algn="just">
              <a:lnSpc>
                <a:spcPts val="4680"/>
              </a:lnSpc>
              <a:spcBef>
                <a:spcPct val="0"/>
              </a:spcBef>
            </a:pPr>
          </a:p>
          <a:p>
            <a:pPr algn="just">
              <a:lnSpc>
                <a:spcPts val="468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Montserrat"/>
              </a:rPr>
              <a:t>Wiele organizacji międzynarodowych prowadzi programy mające na celu poprawę dostępu do podstawowej opieki zdrowotnej. Wszystko po to aby ograniczyć umieralność okołoporodową matek i niemowląt </a:t>
            </a:r>
            <a:r>
              <a:rPr lang="en-US" sz="3900">
                <a:solidFill>
                  <a:srgbClr val="FF6100"/>
                </a:solidFill>
                <a:latin typeface="Montserrat"/>
              </a:rPr>
              <a:t>oraz umieralność dzieci do lat 5, ograniczyć rozprzestrzenianie się HIV/AIDS, malarii i innych chorób.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58639" y="9329405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66457" y="201757"/>
            <a:ext cx="17170722" cy="9382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53"/>
              </a:lnSpc>
            </a:pPr>
          </a:p>
          <a:p>
            <a:pPr>
              <a:lnSpc>
                <a:spcPts val="4353"/>
              </a:lnSpc>
            </a:pPr>
          </a:p>
          <a:p>
            <a:pPr>
              <a:lnSpc>
                <a:spcPts val="4353"/>
              </a:lnSpc>
            </a:pPr>
            <a:r>
              <a:rPr lang="en-US" sz="3628">
                <a:solidFill>
                  <a:srgbClr val="000000"/>
                </a:solidFill>
                <a:latin typeface="Montserrat"/>
              </a:rPr>
              <a:t>Założenia tego celu są zbieżne z działalnością </a:t>
            </a:r>
            <a:r>
              <a:rPr lang="en-US" sz="3628">
                <a:solidFill>
                  <a:srgbClr val="FF6100"/>
                </a:solidFill>
                <a:latin typeface="Montserrat"/>
              </a:rPr>
              <a:t>Fundacji Redemptoris Missio.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 Realizujemy go już od ponad 30 lat poprzez następujące działania:</a:t>
            </a:r>
          </a:p>
          <a:p>
            <a:pPr>
              <a:lnSpc>
                <a:spcPts val="4353"/>
              </a:lnSpc>
            </a:pPr>
          </a:p>
          <a:p>
            <a:pPr marL="783317" indent="-391659" lvl="1">
              <a:lnSpc>
                <a:spcPts val="4353"/>
              </a:lnSpc>
              <a:buFont typeface="Arial"/>
              <a:buChar char="•"/>
            </a:pPr>
            <a:r>
              <a:rPr lang="en-US" sz="3628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628">
                <a:solidFill>
                  <a:srgbClr val="FF6100"/>
                </a:solidFill>
                <a:latin typeface="Montserrat"/>
              </a:rPr>
              <a:t>Budowanie infrastruktury medycznej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 (szpitali, ośrodków zdrowia, pracowni diagnostycznych, SOR)</a:t>
            </a:r>
          </a:p>
          <a:p>
            <a:pPr>
              <a:lnSpc>
                <a:spcPts val="4353"/>
              </a:lnSpc>
            </a:pPr>
          </a:p>
          <a:p>
            <a:pPr marL="783317" indent="-391659" lvl="1">
              <a:lnSpc>
                <a:spcPts val="4353"/>
              </a:lnSpc>
              <a:buFont typeface="Arial"/>
              <a:buChar char="•"/>
            </a:pPr>
            <a:r>
              <a:rPr lang="en-US" sz="3628">
                <a:solidFill>
                  <a:srgbClr val="FF6100"/>
                </a:solidFill>
                <a:latin typeface="Montserrat"/>
              </a:rPr>
              <a:t>doposażanie ośrodków zdrowia w sprzęt medyczny, zakup leków.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 Kilka razy w roku wysyłamy do Kamerunu, Republiki Środkowoafrykańskiej i na Madagaskar kontener ze sprzętem medycznym.</a:t>
            </a:r>
          </a:p>
          <a:p>
            <a:pPr>
              <a:lnSpc>
                <a:spcPts val="4353"/>
              </a:lnSpc>
            </a:pPr>
          </a:p>
          <a:p>
            <a:pPr marL="783317" indent="-391659" lvl="1">
              <a:lnSpc>
                <a:spcPts val="4353"/>
              </a:lnSpc>
              <a:buFont typeface="Arial"/>
              <a:buChar char="•"/>
            </a:pPr>
            <a:r>
              <a:rPr lang="en-US" sz="3628">
                <a:solidFill>
                  <a:srgbClr val="FF6100"/>
                </a:solidFill>
                <a:latin typeface="Montserrat"/>
              </a:rPr>
              <a:t>Udzielanie profesjonalnej pomocy medycznej</a:t>
            </a:r>
            <a:r>
              <a:rPr lang="en-US" sz="3628">
                <a:solidFill>
                  <a:srgbClr val="000000"/>
                </a:solidFill>
                <a:latin typeface="Montserrat"/>
              </a:rPr>
              <a:t>. Nasi lekarze – wolontariusze kilka razy w roku wyjeżdżają do ośrodków zdrowia w Afryce.</a:t>
            </a:r>
          </a:p>
          <a:p>
            <a:pPr>
              <a:lnSpc>
                <a:spcPts val="4353"/>
              </a:lnSpc>
            </a:pPr>
          </a:p>
          <a:p>
            <a:pPr>
              <a:lnSpc>
                <a:spcPts val="4353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-10800000">
            <a:off x="16539796" y="0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8" y="0"/>
                </a:lnTo>
                <a:lnTo>
                  <a:pt x="1439008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8639" y="9329405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806157" y="1234814"/>
            <a:ext cx="6453143" cy="7807554"/>
          </a:xfrm>
          <a:custGeom>
            <a:avLst/>
            <a:gdLst/>
            <a:ahLst/>
            <a:cxnLst/>
            <a:rect r="r" b="b" t="t" l="l"/>
            <a:pathLst>
              <a:path h="7807554" w="6453143">
                <a:moveTo>
                  <a:pt x="0" y="0"/>
                </a:moveTo>
                <a:lnTo>
                  <a:pt x="6453143" y="0"/>
                </a:lnTo>
                <a:lnTo>
                  <a:pt x="6453143" y="7807555"/>
                </a:lnTo>
                <a:lnTo>
                  <a:pt x="0" y="7807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5101" r="0" b="-510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2634095" y="796664"/>
            <a:ext cx="15586364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9"/>
              </a:lnSpc>
              <a:spcBef>
                <a:spcPct val="0"/>
              </a:spcBef>
            </a:pPr>
            <a:r>
              <a:rPr lang="en-US" sz="5899">
                <a:solidFill>
                  <a:srgbClr val="FF6100"/>
                </a:solidFill>
                <a:latin typeface="League Spartan Bold"/>
              </a:rPr>
              <a:t>Co ja mogę zrobić?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8144" y="2424510"/>
            <a:ext cx="9081472" cy="7862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59721" indent="-429860" lvl="1">
              <a:lnSpc>
                <a:spcPts val="4778"/>
              </a:lnSpc>
              <a:buFont typeface="Arial"/>
              <a:buChar char="•"/>
            </a:pPr>
            <a:r>
              <a:rPr lang="en-US" sz="3982">
                <a:solidFill>
                  <a:srgbClr val="000000"/>
                </a:solidFill>
                <a:latin typeface="Montserrat"/>
              </a:rPr>
              <a:t>Wspieraj organizację zajmujące się pomocą medyczną w krajach Globalnego Południa.</a:t>
            </a:r>
          </a:p>
          <a:p>
            <a:pPr marL="859721" indent="-429860" lvl="1">
              <a:lnSpc>
                <a:spcPts val="4778"/>
              </a:lnSpc>
              <a:buFont typeface="Arial"/>
              <a:buChar char="•"/>
            </a:pPr>
            <a:r>
              <a:rPr lang="en-US" sz="3982">
                <a:solidFill>
                  <a:srgbClr val="000000"/>
                </a:solidFill>
                <a:latin typeface="Montserrat"/>
              </a:rPr>
              <a:t>Zorganizuj w szkole zbiórkę materiałów opatrunkowych i przekaż je organizacji humanitarnej. </a:t>
            </a:r>
          </a:p>
          <a:p>
            <a:pPr marL="859721" indent="-429860" lvl="1">
              <a:lnSpc>
                <a:spcPts val="4778"/>
              </a:lnSpc>
              <a:buFont typeface="Arial"/>
              <a:buChar char="•"/>
            </a:pPr>
            <a:r>
              <a:rPr lang="en-US" sz="3982">
                <a:solidFill>
                  <a:srgbClr val="000000"/>
                </a:solidFill>
                <a:latin typeface="Montserrat"/>
              </a:rPr>
              <a:t>Zostań wolontariuszem.</a:t>
            </a:r>
          </a:p>
          <a:p>
            <a:pPr marL="859721" indent="-429860" lvl="1">
              <a:lnSpc>
                <a:spcPts val="4778"/>
              </a:lnSpc>
              <a:buFont typeface="Arial"/>
              <a:buChar char="•"/>
            </a:pPr>
            <a:r>
              <a:rPr lang="en-US" sz="3982">
                <a:solidFill>
                  <a:srgbClr val="000000"/>
                </a:solidFill>
                <a:latin typeface="Montserrat"/>
              </a:rPr>
              <a:t>Edukuj się w zakresie edukacji globalnej</a:t>
            </a:r>
          </a:p>
          <a:p>
            <a:pPr>
              <a:lnSpc>
                <a:spcPts val="4778"/>
              </a:lnSpc>
            </a:pPr>
          </a:p>
          <a:p>
            <a:pPr>
              <a:lnSpc>
                <a:spcPts val="4778"/>
              </a:lnSpc>
            </a:pPr>
          </a:p>
          <a:p>
            <a:pPr>
              <a:lnSpc>
                <a:spcPts val="477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21319" y="4012939"/>
            <a:ext cx="5245361" cy="5245361"/>
          </a:xfrm>
          <a:custGeom>
            <a:avLst/>
            <a:gdLst/>
            <a:ahLst/>
            <a:cxnLst/>
            <a:rect r="r" b="b" t="t" l="l"/>
            <a:pathLst>
              <a:path h="5245361" w="5245361">
                <a:moveTo>
                  <a:pt x="0" y="0"/>
                </a:moveTo>
                <a:lnTo>
                  <a:pt x="5245362" y="0"/>
                </a:lnTo>
                <a:lnTo>
                  <a:pt x="5245362" y="5245361"/>
                </a:lnTo>
                <a:lnTo>
                  <a:pt x="0" y="5245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50818" y="718704"/>
            <a:ext cx="15586364" cy="446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9"/>
              </a:lnSpc>
              <a:spcBef>
                <a:spcPct val="0"/>
              </a:spcBef>
            </a:pPr>
            <a:r>
              <a:rPr lang="en-US" sz="5899">
                <a:solidFill>
                  <a:srgbClr val="FF6100"/>
                </a:solidFill>
                <a:latin typeface="League Spartan Bold"/>
              </a:rPr>
              <a:t>Cel 4. Zapewnić wszystkim edukację wysokiej jakości oraz promować uczenie się przez całe życie.</a:t>
            </a:r>
          </a:p>
          <a:p>
            <a:pPr algn="ctr">
              <a:lnSpc>
                <a:spcPts val="7079"/>
              </a:lnSpc>
              <a:spcBef>
                <a:spcPct val="0"/>
              </a:spcBef>
            </a:pPr>
          </a:p>
          <a:p>
            <a:pPr algn="ctr">
              <a:lnSpc>
                <a:spcPts val="707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88398" y="1209675"/>
            <a:ext cx="16911205" cy="7258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40"/>
              </a:lnSpc>
              <a:spcBef>
                <a:spcPct val="0"/>
              </a:spcBef>
            </a:pPr>
            <a:r>
              <a:rPr lang="en-US" sz="5200">
                <a:solidFill>
                  <a:srgbClr val="000000"/>
                </a:solidFill>
                <a:latin typeface="Montserrat"/>
              </a:rPr>
              <a:t>Nelson Mandela powiedział, że </a:t>
            </a:r>
          </a:p>
          <a:p>
            <a:pPr algn="ctr">
              <a:lnSpc>
                <a:spcPts val="6959"/>
              </a:lnSpc>
              <a:spcBef>
                <a:spcPct val="0"/>
              </a:spcBef>
            </a:pPr>
          </a:p>
          <a:p>
            <a:pPr algn="ctr">
              <a:lnSpc>
                <a:spcPts val="6959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Montserrat Bold Italics"/>
              </a:rPr>
              <a:t>„Edukacja to najpotężniejsza broń jakiej możesz użyć, aby zmienić świat.” </a:t>
            </a:r>
          </a:p>
          <a:p>
            <a:pPr algn="ctr">
              <a:lnSpc>
                <a:spcPts val="6959"/>
              </a:lnSpc>
              <a:spcBef>
                <a:spcPct val="0"/>
              </a:spcBef>
            </a:p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900">
                <a:solidFill>
                  <a:srgbClr val="000000"/>
                </a:solidFill>
                <a:latin typeface="Montserrat"/>
              </a:rPr>
              <a:t>Obecnie ponad </a:t>
            </a:r>
            <a:r>
              <a:rPr lang="en-US" sz="4900">
                <a:solidFill>
                  <a:srgbClr val="FF6100"/>
                </a:solidFill>
                <a:latin typeface="Montserrat"/>
              </a:rPr>
              <a:t>265 milionów dzieci nie uczęszcza do szkoły</a:t>
            </a:r>
            <a:r>
              <a:rPr lang="en-US" sz="4900">
                <a:solidFill>
                  <a:srgbClr val="000000"/>
                </a:solidFill>
                <a:latin typeface="Montserrat"/>
              </a:rPr>
              <a:t>, a 22% nie chodzi do szkoły podstawowej. Ponadto nawet dzieci uczące się w szkole nie potrafią czytać i liczyć.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8819466">
            <a:off x="16880098" y="-72124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94955" y="451216"/>
            <a:ext cx="16796649" cy="8807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21"/>
              </a:lnSpc>
            </a:pPr>
          </a:p>
          <a:p>
            <a:pPr>
              <a:lnSpc>
                <a:spcPts val="5021"/>
              </a:lnSpc>
            </a:pPr>
          </a:p>
          <a:p>
            <a:pPr marL="903414" indent="-451707" lvl="1">
              <a:lnSpc>
                <a:spcPts val="5021"/>
              </a:lnSpc>
              <a:buFont typeface="Arial"/>
              <a:buChar char="•"/>
            </a:pPr>
            <a:r>
              <a:rPr lang="en-US" sz="4184">
                <a:solidFill>
                  <a:srgbClr val="000000"/>
                </a:solidFill>
                <a:latin typeface="Montserrat"/>
              </a:rPr>
              <a:t>Więcej niż </a:t>
            </a:r>
            <a:r>
              <a:rPr lang="en-US" sz="4184">
                <a:solidFill>
                  <a:srgbClr val="FF6100"/>
                </a:solidFill>
                <a:latin typeface="Montserrat"/>
              </a:rPr>
              <a:t>połowa dzieci nie chodzących do szkoły mieszka na obszarze Afryki Subsaharyjskiej.</a:t>
            </a:r>
          </a:p>
          <a:p>
            <a:pPr>
              <a:lnSpc>
                <a:spcPts val="5021"/>
              </a:lnSpc>
            </a:pPr>
          </a:p>
          <a:p>
            <a:pPr marL="903414" indent="-451707" lvl="1">
              <a:lnSpc>
                <a:spcPts val="5021"/>
              </a:lnSpc>
              <a:buFont typeface="Arial"/>
              <a:buChar char="•"/>
            </a:pPr>
            <a:r>
              <a:rPr lang="en-US" sz="4184">
                <a:solidFill>
                  <a:srgbClr val="000000"/>
                </a:solidFill>
                <a:latin typeface="Montserrat"/>
              </a:rPr>
              <a:t>Szacuje się, że</a:t>
            </a:r>
            <a:r>
              <a:rPr lang="en-US" sz="4184">
                <a:solidFill>
                  <a:srgbClr val="FF6100"/>
                </a:solidFill>
                <a:latin typeface="Montserrat"/>
              </a:rPr>
              <a:t> 50% dzieci nie uczęszczających do szkoły</a:t>
            </a:r>
            <a:r>
              <a:rPr lang="en-US" sz="4184">
                <a:solidFill>
                  <a:srgbClr val="000000"/>
                </a:solidFill>
                <a:latin typeface="Montserrat"/>
              </a:rPr>
              <a:t> podstawowej żyje na terenach objętych konfliktami zbrojnymi.</a:t>
            </a:r>
          </a:p>
          <a:p>
            <a:pPr>
              <a:lnSpc>
                <a:spcPts val="5021"/>
              </a:lnSpc>
            </a:pPr>
          </a:p>
          <a:p>
            <a:pPr marL="903414" indent="-451707" lvl="1">
              <a:lnSpc>
                <a:spcPts val="5021"/>
              </a:lnSpc>
              <a:buFont typeface="Arial"/>
              <a:buChar char="•"/>
            </a:pPr>
            <a:r>
              <a:rPr lang="en-US" sz="4184">
                <a:solidFill>
                  <a:srgbClr val="FF6100"/>
                </a:solidFill>
                <a:latin typeface="Montserrat"/>
              </a:rPr>
              <a:t>617 milionów młodych ludzi na całym świecie nie posiada podstawowych umiejętności </a:t>
            </a:r>
            <a:r>
              <a:rPr lang="en-US" sz="4184">
                <a:solidFill>
                  <a:srgbClr val="000000"/>
                </a:solidFill>
                <a:latin typeface="Montserrat"/>
              </a:rPr>
              <a:t>czytania, pisania i liczenia.                    </a:t>
            </a:r>
          </a:p>
          <a:p>
            <a:pPr>
              <a:lnSpc>
                <a:spcPts val="5021"/>
              </a:lnSpc>
            </a:pPr>
          </a:p>
          <a:p>
            <a:pPr>
              <a:lnSpc>
                <a:spcPts val="5021"/>
              </a:lnSpc>
            </a:pPr>
          </a:p>
          <a:p>
            <a:pPr>
              <a:lnSpc>
                <a:spcPts val="5021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29966" y="9258300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8" y="0"/>
                </a:lnTo>
                <a:lnTo>
                  <a:pt x="1439008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771525"/>
            <a:ext cx="16230600" cy="9067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17"/>
              </a:lnSpc>
              <a:spcBef>
                <a:spcPct val="0"/>
              </a:spcBef>
            </a:pPr>
            <a:r>
              <a:rPr lang="en-US" sz="3514">
                <a:solidFill>
                  <a:srgbClr val="000000"/>
                </a:solidFill>
                <a:latin typeface="Montserrat"/>
              </a:rPr>
              <a:t>Fundacja Redemptoris Missio </a:t>
            </a:r>
            <a:r>
              <a:rPr lang="en-US" sz="3514">
                <a:solidFill>
                  <a:srgbClr val="FF6100"/>
                </a:solidFill>
                <a:latin typeface="Montserrat"/>
              </a:rPr>
              <a:t>od ponad 10 lat prowadzi program „Adoptuj Szkołę”. </a:t>
            </a:r>
          </a:p>
          <a:p>
            <a:pPr>
              <a:lnSpc>
                <a:spcPts val="4217"/>
              </a:lnSpc>
              <a:spcBef>
                <a:spcPct val="0"/>
              </a:spcBef>
            </a:pPr>
          </a:p>
          <a:p>
            <a:pPr>
              <a:lnSpc>
                <a:spcPts val="4217"/>
              </a:lnSpc>
              <a:spcBef>
                <a:spcPct val="0"/>
              </a:spcBef>
            </a:pPr>
            <a:r>
              <a:rPr lang="en-US" sz="3514">
                <a:solidFill>
                  <a:srgbClr val="000000"/>
                </a:solidFill>
                <a:latin typeface="Montserrat"/>
              </a:rPr>
              <a:t>Dzięki zaangażowaniu wielu osób prywatnych, szkół i zakładów pracy możemy finansować </a:t>
            </a:r>
            <a:r>
              <a:rPr lang="en-US" sz="3514">
                <a:solidFill>
                  <a:srgbClr val="FF6100"/>
                </a:solidFill>
                <a:latin typeface="Montserrat"/>
              </a:rPr>
              <a:t>edukację dzieci z dwóch szkół w Kamerunie i Republice Środkowoafrykańskiej.</a:t>
            </a:r>
            <a:r>
              <a:rPr lang="en-US" sz="3514">
                <a:solidFill>
                  <a:srgbClr val="000000"/>
                </a:solidFill>
                <a:latin typeface="Montserrat"/>
              </a:rPr>
              <a:t> </a:t>
            </a:r>
          </a:p>
          <a:p>
            <a:pPr>
              <a:lnSpc>
                <a:spcPts val="4217"/>
              </a:lnSpc>
              <a:spcBef>
                <a:spcPct val="0"/>
              </a:spcBef>
            </a:pPr>
          </a:p>
          <a:p>
            <a:pPr>
              <a:lnSpc>
                <a:spcPts val="4217"/>
              </a:lnSpc>
              <a:spcBef>
                <a:spcPct val="0"/>
              </a:spcBef>
            </a:pPr>
            <a:r>
              <a:rPr lang="en-US" sz="3514">
                <a:solidFill>
                  <a:srgbClr val="000000"/>
                </a:solidFill>
                <a:latin typeface="Montserrat"/>
              </a:rPr>
              <a:t>Siostry, które są odpowiedzialne za prowadzenie tych szkół, ze środków finansowych przekazanych w ramach programu „Adoptuj Szkołę” opłacają czesne dzieciom, których rodziców nie stać na posłanie dziecka do szkoły, zakupują materiały edukacyjne dla dzieci, opłacają pensję nauczycielom, dbają o infrastrukturę szkolną. </a:t>
            </a:r>
          </a:p>
          <a:p>
            <a:pPr>
              <a:lnSpc>
                <a:spcPts val="4217"/>
              </a:lnSpc>
              <a:spcBef>
                <a:spcPct val="0"/>
              </a:spcBef>
            </a:pPr>
          </a:p>
          <a:p>
            <a:pPr>
              <a:lnSpc>
                <a:spcPts val="4217"/>
              </a:lnSpc>
              <a:spcBef>
                <a:spcPct val="0"/>
              </a:spcBef>
            </a:pPr>
            <a:r>
              <a:rPr lang="en-US" sz="3514">
                <a:solidFill>
                  <a:srgbClr val="000000"/>
                </a:solidFill>
                <a:latin typeface="Montserrat"/>
              </a:rPr>
              <a:t>Dodatkowo w Fundacji funkcjonuje program stypendialny dla osób chcących kontynuować edukację na wyższych szczeblach. Z racji profilu działalności Fundacji, </a:t>
            </a:r>
            <a:r>
              <a:rPr lang="en-US" sz="3514">
                <a:solidFill>
                  <a:srgbClr val="FF6100"/>
                </a:solidFill>
                <a:latin typeface="Montserrat"/>
              </a:rPr>
              <a:t>wspieramy osoby kształcące się na kierunkach medycznych.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0800000">
            <a:off x="16312866" y="0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8" y="0"/>
                </a:lnTo>
                <a:lnTo>
                  <a:pt x="1439008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29684" y="-405013"/>
            <a:ext cx="6975736" cy="6723339"/>
            <a:chOff x="0" y="0"/>
            <a:chExt cx="9300981" cy="8964452"/>
          </a:xfrm>
        </p:grpSpPr>
        <p:sp>
          <p:nvSpPr>
            <p:cNvPr name="Freeform 3" id="3"/>
            <p:cNvSpPr/>
            <p:nvPr/>
          </p:nvSpPr>
          <p:spPr>
            <a:xfrm flipH="false" flipV="false" rot="-1514447">
              <a:off x="5193969" y="5785509"/>
              <a:ext cx="3753629" cy="2497869"/>
            </a:xfrm>
            <a:custGeom>
              <a:avLst/>
              <a:gdLst/>
              <a:ahLst/>
              <a:cxnLst/>
              <a:rect r="r" b="b" t="t" l="l"/>
              <a:pathLst>
                <a:path h="2497869" w="3753629">
                  <a:moveTo>
                    <a:pt x="0" y="0"/>
                  </a:moveTo>
                  <a:lnTo>
                    <a:pt x="3753629" y="0"/>
                  </a:lnTo>
                  <a:lnTo>
                    <a:pt x="3753629" y="2497869"/>
                  </a:lnTo>
                  <a:lnTo>
                    <a:pt x="0" y="2497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1849901">
              <a:off x="6718085" y="4031054"/>
              <a:ext cx="705398" cy="668204"/>
            </a:xfrm>
            <a:custGeom>
              <a:avLst/>
              <a:gdLst/>
              <a:ahLst/>
              <a:cxnLst/>
              <a:rect r="r" b="b" t="t" l="l"/>
              <a:pathLst>
                <a:path h="668204" w="705398">
                  <a:moveTo>
                    <a:pt x="0" y="0"/>
                  </a:moveTo>
                  <a:lnTo>
                    <a:pt x="705397" y="0"/>
                  </a:lnTo>
                  <a:lnTo>
                    <a:pt x="705397" y="668204"/>
                  </a:lnTo>
                  <a:lnTo>
                    <a:pt x="0" y="66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1849901">
              <a:off x="3227062" y="4498704"/>
              <a:ext cx="705398" cy="668204"/>
            </a:xfrm>
            <a:custGeom>
              <a:avLst/>
              <a:gdLst/>
              <a:ahLst/>
              <a:cxnLst/>
              <a:rect r="r" b="b" t="t" l="l"/>
              <a:pathLst>
                <a:path h="668204" w="705398">
                  <a:moveTo>
                    <a:pt x="0" y="0"/>
                  </a:moveTo>
                  <a:lnTo>
                    <a:pt x="705398" y="0"/>
                  </a:lnTo>
                  <a:lnTo>
                    <a:pt x="705398" y="668204"/>
                  </a:lnTo>
                  <a:lnTo>
                    <a:pt x="0" y="66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1849901">
              <a:off x="1376376" y="1932467"/>
              <a:ext cx="705398" cy="668204"/>
            </a:xfrm>
            <a:custGeom>
              <a:avLst/>
              <a:gdLst/>
              <a:ahLst/>
              <a:cxnLst/>
              <a:rect r="r" b="b" t="t" l="l"/>
              <a:pathLst>
                <a:path h="668204" w="705398">
                  <a:moveTo>
                    <a:pt x="0" y="0"/>
                  </a:moveTo>
                  <a:lnTo>
                    <a:pt x="705398" y="0"/>
                  </a:lnTo>
                  <a:lnTo>
                    <a:pt x="705398" y="668204"/>
                  </a:lnTo>
                  <a:lnTo>
                    <a:pt x="0" y="6682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1849901">
              <a:off x="4937421" y="5837816"/>
              <a:ext cx="314044" cy="297486"/>
            </a:xfrm>
            <a:custGeom>
              <a:avLst/>
              <a:gdLst/>
              <a:ahLst/>
              <a:cxnLst/>
              <a:rect r="r" b="b" t="t" l="l"/>
              <a:pathLst>
                <a:path h="297486" w="314044">
                  <a:moveTo>
                    <a:pt x="0" y="0"/>
                  </a:moveTo>
                  <a:lnTo>
                    <a:pt x="314044" y="0"/>
                  </a:lnTo>
                  <a:lnTo>
                    <a:pt x="314044" y="297486"/>
                  </a:lnTo>
                  <a:lnTo>
                    <a:pt x="0" y="297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1849901">
              <a:off x="4894628" y="2377278"/>
              <a:ext cx="314044" cy="297486"/>
            </a:xfrm>
            <a:custGeom>
              <a:avLst/>
              <a:gdLst/>
              <a:ahLst/>
              <a:cxnLst/>
              <a:rect r="r" b="b" t="t" l="l"/>
              <a:pathLst>
                <a:path h="297486" w="314044">
                  <a:moveTo>
                    <a:pt x="0" y="0"/>
                  </a:moveTo>
                  <a:lnTo>
                    <a:pt x="314044" y="0"/>
                  </a:lnTo>
                  <a:lnTo>
                    <a:pt x="314044" y="297486"/>
                  </a:lnTo>
                  <a:lnTo>
                    <a:pt x="0" y="297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1849901">
              <a:off x="1360989" y="860364"/>
              <a:ext cx="314044" cy="297486"/>
            </a:xfrm>
            <a:custGeom>
              <a:avLst/>
              <a:gdLst/>
              <a:ahLst/>
              <a:cxnLst/>
              <a:rect r="r" b="b" t="t" l="l"/>
              <a:pathLst>
                <a:path h="297486" w="314044">
                  <a:moveTo>
                    <a:pt x="0" y="0"/>
                  </a:moveTo>
                  <a:lnTo>
                    <a:pt x="314044" y="0"/>
                  </a:lnTo>
                  <a:lnTo>
                    <a:pt x="314044" y="297485"/>
                  </a:lnTo>
                  <a:lnTo>
                    <a:pt x="0" y="297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1849901">
              <a:off x="62967" y="69275"/>
              <a:ext cx="365908" cy="346615"/>
            </a:xfrm>
            <a:custGeom>
              <a:avLst/>
              <a:gdLst/>
              <a:ahLst/>
              <a:cxnLst/>
              <a:rect r="r" b="b" t="t" l="l"/>
              <a:pathLst>
                <a:path h="346615" w="365908">
                  <a:moveTo>
                    <a:pt x="0" y="0"/>
                  </a:moveTo>
                  <a:lnTo>
                    <a:pt x="365908" y="0"/>
                  </a:lnTo>
                  <a:lnTo>
                    <a:pt x="365908" y="346614"/>
                  </a:lnTo>
                  <a:lnTo>
                    <a:pt x="0" y="346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1849901">
              <a:off x="1783118" y="3953663"/>
              <a:ext cx="314044" cy="297486"/>
            </a:xfrm>
            <a:custGeom>
              <a:avLst/>
              <a:gdLst/>
              <a:ahLst/>
              <a:cxnLst/>
              <a:rect r="r" b="b" t="t" l="l"/>
              <a:pathLst>
                <a:path h="297486" w="314044">
                  <a:moveTo>
                    <a:pt x="0" y="0"/>
                  </a:moveTo>
                  <a:lnTo>
                    <a:pt x="314044" y="0"/>
                  </a:lnTo>
                  <a:lnTo>
                    <a:pt x="314044" y="297486"/>
                  </a:lnTo>
                  <a:lnTo>
                    <a:pt x="0" y="297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333328">
              <a:off x="4895355" y="3726305"/>
              <a:ext cx="820304" cy="545875"/>
            </a:xfrm>
            <a:custGeom>
              <a:avLst/>
              <a:gdLst/>
              <a:ahLst/>
              <a:cxnLst/>
              <a:rect r="r" b="b" t="t" l="l"/>
              <a:pathLst>
                <a:path h="545875" w="820304">
                  <a:moveTo>
                    <a:pt x="0" y="0"/>
                  </a:moveTo>
                  <a:lnTo>
                    <a:pt x="820304" y="0"/>
                  </a:lnTo>
                  <a:lnTo>
                    <a:pt x="820304" y="545875"/>
                  </a:lnTo>
                  <a:lnTo>
                    <a:pt x="0" y="545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3159307">
              <a:off x="2695522" y="2913533"/>
              <a:ext cx="820304" cy="545875"/>
            </a:xfrm>
            <a:custGeom>
              <a:avLst/>
              <a:gdLst/>
              <a:ahLst/>
              <a:cxnLst/>
              <a:rect r="r" b="b" t="t" l="l"/>
              <a:pathLst>
                <a:path h="545875" w="820304">
                  <a:moveTo>
                    <a:pt x="0" y="0"/>
                  </a:moveTo>
                  <a:lnTo>
                    <a:pt x="820304" y="0"/>
                  </a:lnTo>
                  <a:lnTo>
                    <a:pt x="820304" y="545875"/>
                  </a:lnTo>
                  <a:lnTo>
                    <a:pt x="0" y="545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2611706">
              <a:off x="3626289" y="6646418"/>
              <a:ext cx="507555" cy="337755"/>
            </a:xfrm>
            <a:custGeom>
              <a:avLst/>
              <a:gdLst/>
              <a:ahLst/>
              <a:cxnLst/>
              <a:rect r="r" b="b" t="t" l="l"/>
              <a:pathLst>
                <a:path h="337755" w="507555">
                  <a:moveTo>
                    <a:pt x="0" y="0"/>
                  </a:moveTo>
                  <a:lnTo>
                    <a:pt x="507555" y="0"/>
                  </a:lnTo>
                  <a:lnTo>
                    <a:pt x="507555" y="337755"/>
                  </a:lnTo>
                  <a:lnTo>
                    <a:pt x="0" y="337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402455">
              <a:off x="2851897" y="1476106"/>
              <a:ext cx="507555" cy="337755"/>
            </a:xfrm>
            <a:custGeom>
              <a:avLst/>
              <a:gdLst/>
              <a:ahLst/>
              <a:cxnLst/>
              <a:rect r="r" b="b" t="t" l="l"/>
              <a:pathLst>
                <a:path h="337755" w="507555">
                  <a:moveTo>
                    <a:pt x="0" y="0"/>
                  </a:moveTo>
                  <a:lnTo>
                    <a:pt x="507554" y="0"/>
                  </a:lnTo>
                  <a:lnTo>
                    <a:pt x="507554" y="337754"/>
                  </a:lnTo>
                  <a:lnTo>
                    <a:pt x="0" y="337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2269905">
              <a:off x="416319" y="1173265"/>
              <a:ext cx="304098" cy="202364"/>
            </a:xfrm>
            <a:custGeom>
              <a:avLst/>
              <a:gdLst/>
              <a:ahLst/>
              <a:cxnLst/>
              <a:rect r="r" b="b" t="t" l="l"/>
              <a:pathLst>
                <a:path h="202364" w="304098">
                  <a:moveTo>
                    <a:pt x="0" y="0"/>
                  </a:moveTo>
                  <a:lnTo>
                    <a:pt x="304099" y="0"/>
                  </a:lnTo>
                  <a:lnTo>
                    <a:pt x="304099" y="202363"/>
                  </a:lnTo>
                  <a:lnTo>
                    <a:pt x="0" y="202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028700" y="3230709"/>
            <a:ext cx="14531665" cy="6306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41"/>
              </a:lnSpc>
            </a:pPr>
            <a:r>
              <a:rPr lang="en-US" sz="4101">
                <a:solidFill>
                  <a:srgbClr val="000000"/>
                </a:solidFill>
                <a:latin typeface="Montserrat"/>
              </a:rPr>
              <a:t>zrozumienie takich kwestii jak globalizacja, </a:t>
            </a:r>
          </a:p>
          <a:p>
            <a:pPr>
              <a:lnSpc>
                <a:spcPts val="5741"/>
              </a:lnSpc>
            </a:pPr>
            <a:r>
              <a:rPr lang="en-US" sz="4101">
                <a:solidFill>
                  <a:srgbClr val="000000"/>
                </a:solidFill>
                <a:latin typeface="Montserrat"/>
              </a:rPr>
              <a:t>zrównoważony rozwój, równość i sprawiedliwość społeczna, tolerancja i różnorodność kulturowa. Pokazanie powiązań pomiędzy ludźmi i miejscami, wzajemnego przenikania się kultur, gospodarek, zależności politycznych i technologicznych[1].</a:t>
            </a:r>
          </a:p>
          <a:p>
            <a:pPr>
              <a:lnSpc>
                <a:spcPts val="5741"/>
              </a:lnSpc>
            </a:pPr>
          </a:p>
          <a:p>
            <a:pPr>
              <a:lnSpc>
                <a:spcPts val="4341"/>
              </a:lnSpc>
            </a:pPr>
            <a:r>
              <a:rPr lang="en-US" sz="3101">
                <a:solidFill>
                  <a:srgbClr val="000000"/>
                </a:solidFill>
                <a:latin typeface="Montserrat"/>
              </a:rPr>
              <a:t>[1] https://www.globalna.edu.pl/edukacja_globalna1/</a:t>
            </a:r>
          </a:p>
          <a:p>
            <a:pPr>
              <a:lnSpc>
                <a:spcPts val="5741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731866" y="1276350"/>
            <a:ext cx="9654540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9"/>
              </a:lnSpc>
              <a:spcBef>
                <a:spcPct val="0"/>
              </a:spcBef>
            </a:pPr>
            <a:r>
              <a:rPr lang="en-US" sz="5899">
                <a:solidFill>
                  <a:srgbClr val="FF6100"/>
                </a:solidFill>
                <a:latin typeface="League Spartan Bold"/>
              </a:rPr>
              <a:t>Cele edukacji globalnej:  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8639" y="9329405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25417" y="787139"/>
            <a:ext cx="5922038" cy="7896050"/>
          </a:xfrm>
          <a:custGeom>
            <a:avLst/>
            <a:gdLst/>
            <a:ahLst/>
            <a:cxnLst/>
            <a:rect r="r" b="b" t="t" l="l"/>
            <a:pathLst>
              <a:path h="7896050" w="5922038">
                <a:moveTo>
                  <a:pt x="0" y="0"/>
                </a:moveTo>
                <a:lnTo>
                  <a:pt x="5922038" y="0"/>
                </a:lnTo>
                <a:lnTo>
                  <a:pt x="5922038" y="7896051"/>
                </a:lnTo>
                <a:lnTo>
                  <a:pt x="0" y="78960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2634095" y="796664"/>
            <a:ext cx="15586364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9"/>
              </a:lnSpc>
              <a:spcBef>
                <a:spcPct val="0"/>
              </a:spcBef>
            </a:pPr>
            <a:r>
              <a:rPr lang="en-US" sz="5899">
                <a:solidFill>
                  <a:srgbClr val="FF6100"/>
                </a:solidFill>
                <a:latin typeface="League Spartan Bold"/>
              </a:rPr>
              <a:t>Co ja mogę zrobić?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8144" y="2424510"/>
            <a:ext cx="9081472" cy="7862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59721" indent="-429860" lvl="1">
              <a:lnSpc>
                <a:spcPts val="4778"/>
              </a:lnSpc>
              <a:buFont typeface="Arial"/>
              <a:buChar char="•"/>
            </a:pPr>
            <a:r>
              <a:rPr lang="en-US" sz="3982">
                <a:solidFill>
                  <a:srgbClr val="000000"/>
                </a:solidFill>
                <a:latin typeface="Montserrat"/>
              </a:rPr>
              <a:t>Przykładaj się do własnej edukacji.</a:t>
            </a:r>
          </a:p>
          <a:p>
            <a:pPr marL="859721" indent="-429860" lvl="1">
              <a:lnSpc>
                <a:spcPts val="4778"/>
              </a:lnSpc>
              <a:buFont typeface="Arial"/>
              <a:buChar char="•"/>
            </a:pPr>
            <a:r>
              <a:rPr lang="en-US" sz="3982">
                <a:solidFill>
                  <a:srgbClr val="000000"/>
                </a:solidFill>
                <a:latin typeface="Montserrat"/>
              </a:rPr>
              <a:t>Wspieraj organizacje angażujące się w rozwój edukacji na całym świecie.</a:t>
            </a:r>
          </a:p>
          <a:p>
            <a:pPr marL="859721" indent="-429860" lvl="1">
              <a:lnSpc>
                <a:spcPts val="4778"/>
              </a:lnSpc>
              <a:buFont typeface="Arial"/>
              <a:buChar char="•"/>
            </a:pPr>
            <a:r>
              <a:rPr lang="en-US" sz="3982">
                <a:solidFill>
                  <a:srgbClr val="000000"/>
                </a:solidFill>
                <a:latin typeface="Montserrat"/>
              </a:rPr>
              <a:t> Zostań Wolontariuszem,</a:t>
            </a:r>
          </a:p>
          <a:p>
            <a:pPr marL="859721" indent="-429860" lvl="1">
              <a:lnSpc>
                <a:spcPts val="4778"/>
              </a:lnSpc>
              <a:buFont typeface="Arial"/>
              <a:buChar char="•"/>
            </a:pPr>
            <a:r>
              <a:rPr lang="en-US" sz="3982">
                <a:solidFill>
                  <a:srgbClr val="000000"/>
                </a:solidFill>
                <a:latin typeface="Montserrat"/>
              </a:rPr>
              <a:t>Zorganizuj zbiórkę przyborów szkolnych i przekaż je organizacji, która przekaże je potrzebującym Uczniom.</a:t>
            </a:r>
          </a:p>
          <a:p>
            <a:pPr>
              <a:lnSpc>
                <a:spcPts val="4778"/>
              </a:lnSpc>
            </a:pPr>
          </a:p>
          <a:p>
            <a:pPr>
              <a:lnSpc>
                <a:spcPts val="4778"/>
              </a:lnSpc>
            </a:pPr>
          </a:p>
          <a:p>
            <a:pPr>
              <a:lnSpc>
                <a:spcPts val="4778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2936" y="2054309"/>
            <a:ext cx="15586364" cy="6944218"/>
          </a:xfrm>
          <a:custGeom>
            <a:avLst/>
            <a:gdLst/>
            <a:ahLst/>
            <a:cxnLst/>
            <a:rect r="r" b="b" t="t" l="l"/>
            <a:pathLst>
              <a:path h="6944218" w="15586364">
                <a:moveTo>
                  <a:pt x="0" y="0"/>
                </a:moveTo>
                <a:lnTo>
                  <a:pt x="15586364" y="0"/>
                </a:lnTo>
                <a:lnTo>
                  <a:pt x="15586364" y="6944218"/>
                </a:lnTo>
                <a:lnTo>
                  <a:pt x="0" y="6944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796636"/>
            <a:ext cx="15586364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9"/>
              </a:lnSpc>
              <a:spcBef>
                <a:spcPct val="0"/>
              </a:spcBef>
            </a:pPr>
            <a:r>
              <a:rPr lang="en-US" sz="5899">
                <a:solidFill>
                  <a:srgbClr val="FF6100"/>
                </a:solidFill>
                <a:latin typeface="League Spartan Bold"/>
              </a:rPr>
              <a:t>DOŁĄCZ DO NASZYCH AKCJI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50818" y="8820150"/>
            <a:ext cx="15586364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79"/>
              </a:lnSpc>
              <a:spcBef>
                <a:spcPct val="0"/>
              </a:spcBef>
            </a:pPr>
            <a:r>
              <a:rPr lang="en-US" sz="5899">
                <a:solidFill>
                  <a:srgbClr val="FF6100"/>
                </a:solidFill>
                <a:latin typeface="League Spartan Bold"/>
              </a:rPr>
              <a:t>www.redemptorismissio.org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88676" y="-547632"/>
            <a:ext cx="2053254" cy="1944991"/>
          </a:xfrm>
          <a:custGeom>
            <a:avLst/>
            <a:gdLst/>
            <a:ahLst/>
            <a:cxnLst/>
            <a:rect r="r" b="b" t="t" l="l"/>
            <a:pathLst>
              <a:path h="1944991" w="2053254">
                <a:moveTo>
                  <a:pt x="0" y="0"/>
                </a:moveTo>
                <a:lnTo>
                  <a:pt x="2053253" y="0"/>
                </a:lnTo>
                <a:lnTo>
                  <a:pt x="2053253" y="1944991"/>
                </a:lnTo>
                <a:lnTo>
                  <a:pt x="0" y="19449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71773" y="9435518"/>
            <a:ext cx="1651562" cy="1564480"/>
          </a:xfrm>
          <a:custGeom>
            <a:avLst/>
            <a:gdLst/>
            <a:ahLst/>
            <a:cxnLst/>
            <a:rect r="r" b="b" t="t" l="l"/>
            <a:pathLst>
              <a:path h="1564480" w="1651562">
                <a:moveTo>
                  <a:pt x="0" y="0"/>
                </a:moveTo>
                <a:lnTo>
                  <a:pt x="1651562" y="0"/>
                </a:lnTo>
                <a:lnTo>
                  <a:pt x="1651562" y="1564480"/>
                </a:lnTo>
                <a:lnTo>
                  <a:pt x="0" y="1564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9329405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78844" y="1712523"/>
            <a:ext cx="8689215" cy="5789190"/>
          </a:xfrm>
          <a:custGeom>
            <a:avLst/>
            <a:gdLst/>
            <a:ahLst/>
            <a:cxnLst/>
            <a:rect r="r" b="b" t="t" l="l"/>
            <a:pathLst>
              <a:path h="5789190" w="8689215">
                <a:moveTo>
                  <a:pt x="0" y="0"/>
                </a:moveTo>
                <a:lnTo>
                  <a:pt x="8689215" y="0"/>
                </a:lnTo>
                <a:lnTo>
                  <a:pt x="8689215" y="5789190"/>
                </a:lnTo>
                <a:lnTo>
                  <a:pt x="0" y="57891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166339">
            <a:off x="10814543" y="7058155"/>
            <a:ext cx="1333098" cy="887116"/>
          </a:xfrm>
          <a:custGeom>
            <a:avLst/>
            <a:gdLst/>
            <a:ahLst/>
            <a:cxnLst/>
            <a:rect r="r" b="b" t="t" l="l"/>
            <a:pathLst>
              <a:path h="887116" w="1333098">
                <a:moveTo>
                  <a:pt x="0" y="0"/>
                </a:moveTo>
                <a:lnTo>
                  <a:pt x="1333097" y="0"/>
                </a:lnTo>
                <a:lnTo>
                  <a:pt x="1333097" y="887116"/>
                </a:lnTo>
                <a:lnTo>
                  <a:pt x="0" y="887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80359">
            <a:off x="14334687" y="1236067"/>
            <a:ext cx="857006" cy="570298"/>
          </a:xfrm>
          <a:custGeom>
            <a:avLst/>
            <a:gdLst/>
            <a:ahLst/>
            <a:cxnLst/>
            <a:rect r="r" b="b" t="t" l="l"/>
            <a:pathLst>
              <a:path h="570298" w="857006">
                <a:moveTo>
                  <a:pt x="0" y="0"/>
                </a:moveTo>
                <a:lnTo>
                  <a:pt x="857005" y="0"/>
                </a:lnTo>
                <a:lnTo>
                  <a:pt x="857005" y="570299"/>
                </a:lnTo>
                <a:lnTo>
                  <a:pt x="0" y="5702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01386" y="1848723"/>
            <a:ext cx="8442614" cy="6132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0"/>
              </a:lnSpc>
            </a:pPr>
            <a:r>
              <a:rPr lang="en-US" sz="3479">
                <a:solidFill>
                  <a:srgbClr val="000000"/>
                </a:solidFill>
                <a:latin typeface="Montserrat"/>
              </a:rPr>
              <a:t>Edukacja Globalna wpływa na kształtowanie odpowiedzialnych postawy i wartości takich jak empatia, szacunek, solidarność i aktywność społeczna, a także rozwija umiejętności krytycznego myślenia, podejmowania decyzji, rozwiązywania konfliktów oraz współpracy z innymi.</a:t>
            </a:r>
          </a:p>
          <a:p>
            <a:pPr>
              <a:lnSpc>
                <a:spcPts val="487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03408" y="3031581"/>
            <a:ext cx="11671685" cy="944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84"/>
              </a:lnSpc>
            </a:pPr>
            <a:r>
              <a:rPr lang="en-US" sz="6237">
                <a:solidFill>
                  <a:srgbClr val="FF6100"/>
                </a:solidFill>
                <a:latin typeface="League Spartan Bold"/>
              </a:rPr>
              <a:t>Globalne wyzwania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-843718" y="5861854"/>
            <a:ext cx="3702353" cy="5056469"/>
            <a:chOff x="0" y="0"/>
            <a:chExt cx="4936471" cy="67419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2065775"/>
              <a:ext cx="4936471" cy="4676184"/>
            </a:xfrm>
            <a:custGeom>
              <a:avLst/>
              <a:gdLst/>
              <a:ahLst/>
              <a:cxnLst/>
              <a:rect r="r" b="b" t="t" l="l"/>
              <a:pathLst>
                <a:path h="4676184" w="4936471">
                  <a:moveTo>
                    <a:pt x="0" y="0"/>
                  </a:moveTo>
                  <a:lnTo>
                    <a:pt x="4936471" y="0"/>
                  </a:lnTo>
                  <a:lnTo>
                    <a:pt x="4936471" y="4676184"/>
                  </a:lnTo>
                  <a:lnTo>
                    <a:pt x="0" y="4676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597025">
              <a:off x="2088629" y="94921"/>
              <a:ext cx="1166209" cy="776059"/>
            </a:xfrm>
            <a:custGeom>
              <a:avLst/>
              <a:gdLst/>
              <a:ahLst/>
              <a:cxnLst/>
              <a:rect r="r" b="b" t="t" l="l"/>
              <a:pathLst>
                <a:path h="776059" w="1166209">
                  <a:moveTo>
                    <a:pt x="0" y="0"/>
                  </a:moveTo>
                  <a:lnTo>
                    <a:pt x="1166209" y="0"/>
                  </a:lnTo>
                  <a:lnTo>
                    <a:pt x="1166209" y="776059"/>
                  </a:lnTo>
                  <a:lnTo>
                    <a:pt x="0" y="776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5075092" y="-587879"/>
            <a:ext cx="3974583" cy="4091937"/>
            <a:chOff x="0" y="0"/>
            <a:chExt cx="5299444" cy="5455915"/>
          </a:xfrm>
        </p:grpSpPr>
        <p:sp>
          <p:nvSpPr>
            <p:cNvPr name="Freeform 7" id="7"/>
            <p:cNvSpPr/>
            <p:nvPr/>
          </p:nvSpPr>
          <p:spPr>
            <a:xfrm flipH="false" flipV="false" rot="1849901">
              <a:off x="2685360" y="4160677"/>
              <a:ext cx="1139577" cy="1079491"/>
            </a:xfrm>
            <a:custGeom>
              <a:avLst/>
              <a:gdLst/>
              <a:ahLst/>
              <a:cxnLst/>
              <a:rect r="r" b="b" t="t" l="l"/>
              <a:pathLst>
                <a:path h="1079491" w="1139577">
                  <a:moveTo>
                    <a:pt x="0" y="0"/>
                  </a:moveTo>
                  <a:lnTo>
                    <a:pt x="1139578" y="0"/>
                  </a:lnTo>
                  <a:lnTo>
                    <a:pt x="1139578" y="1079490"/>
                  </a:lnTo>
                  <a:lnTo>
                    <a:pt x="0" y="1079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1849901">
              <a:off x="99421" y="2618129"/>
              <a:ext cx="577745" cy="547282"/>
            </a:xfrm>
            <a:custGeom>
              <a:avLst/>
              <a:gdLst/>
              <a:ahLst/>
              <a:cxnLst/>
              <a:rect r="r" b="b" t="t" l="l"/>
              <a:pathLst>
                <a:path h="547282" w="577745">
                  <a:moveTo>
                    <a:pt x="0" y="0"/>
                  </a:moveTo>
                  <a:lnTo>
                    <a:pt x="577745" y="0"/>
                  </a:lnTo>
                  <a:lnTo>
                    <a:pt x="577745" y="547282"/>
                  </a:lnTo>
                  <a:lnTo>
                    <a:pt x="0" y="547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514447">
              <a:off x="1815105" y="577815"/>
              <a:ext cx="3184533" cy="2119162"/>
            </a:xfrm>
            <a:custGeom>
              <a:avLst/>
              <a:gdLst/>
              <a:ahLst/>
              <a:cxnLst/>
              <a:rect r="r" b="b" t="t" l="l"/>
              <a:pathLst>
                <a:path h="2119162" w="3184533">
                  <a:moveTo>
                    <a:pt x="0" y="0"/>
                  </a:moveTo>
                  <a:lnTo>
                    <a:pt x="3184533" y="0"/>
                  </a:lnTo>
                  <a:lnTo>
                    <a:pt x="3184533" y="2119162"/>
                  </a:lnTo>
                  <a:lnTo>
                    <a:pt x="0" y="2119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403408" y="4848741"/>
            <a:ext cx="12184381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4300">
                <a:solidFill>
                  <a:srgbClr val="000000"/>
                </a:solidFill>
                <a:latin typeface="Montserrat"/>
              </a:rPr>
              <a:t>Żyjemy w czasach powszechnej globalizacji. </a:t>
            </a:r>
          </a:p>
          <a:p>
            <a:pPr algn="ctr">
              <a:lnSpc>
                <a:spcPts val="5160"/>
              </a:lnSpc>
              <a:spcBef>
                <a:spcPct val="0"/>
              </a:spcBef>
            </a:pPr>
            <a:r>
              <a:rPr lang="en-US" sz="4300">
                <a:solidFill>
                  <a:srgbClr val="000000"/>
                </a:solidFill>
                <a:latin typeface="Montserrat"/>
              </a:rPr>
              <a:t>Co to dla nas oznacza?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79219" y="0"/>
            <a:ext cx="7364484" cy="10287000"/>
          </a:xfrm>
          <a:custGeom>
            <a:avLst/>
            <a:gdLst/>
            <a:ahLst/>
            <a:cxnLst/>
            <a:rect r="r" b="b" t="t" l="l"/>
            <a:pathLst>
              <a:path h="10287000" w="7364484">
                <a:moveTo>
                  <a:pt x="0" y="0"/>
                </a:moveTo>
                <a:lnTo>
                  <a:pt x="7364484" y="0"/>
                </a:lnTo>
                <a:lnTo>
                  <a:pt x="73644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064" t="0" r="-56592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634008" y="723575"/>
            <a:ext cx="10082492" cy="8782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64"/>
              </a:lnSpc>
            </a:pPr>
            <a:r>
              <a:rPr lang="en-US" sz="2974">
                <a:solidFill>
                  <a:srgbClr val="000000"/>
                </a:solidFill>
                <a:latin typeface="Montserrat"/>
              </a:rPr>
              <a:t>Według ogólnie przyjętej definicji globalizacja to ogół procesów prowadzących do coraz większej współzależności i integracji państw, społeczeństw, gospodarek i kultur, czego efektem jest tworzenie się „jednego świata”, światowego społeczeństwa[1].</a:t>
            </a:r>
          </a:p>
          <a:p>
            <a:pPr>
              <a:lnSpc>
                <a:spcPts val="4164"/>
              </a:lnSpc>
            </a:pPr>
          </a:p>
          <a:p>
            <a:pPr>
              <a:lnSpc>
                <a:spcPts val="4164"/>
              </a:lnSpc>
            </a:pPr>
            <a:r>
              <a:rPr lang="en-US" sz="2974">
                <a:solidFill>
                  <a:srgbClr val="000000"/>
                </a:solidFill>
                <a:latin typeface="Montserrat"/>
              </a:rPr>
              <a:t>Globalizacja jest procesem integracji i wzajemnego powiązania różnych krajów, społeczności i gospodarek na całym świecie. </a:t>
            </a:r>
          </a:p>
          <a:p>
            <a:pPr>
              <a:lnSpc>
                <a:spcPts val="4164"/>
              </a:lnSpc>
            </a:pPr>
            <a:r>
              <a:rPr lang="en-US" sz="2974">
                <a:solidFill>
                  <a:srgbClr val="000000"/>
                </a:solidFill>
                <a:latin typeface="Montserrat"/>
              </a:rPr>
              <a:t>Polega na swobodnym przepływie informacji, dóbr, usług, kapitału, ludzi i kultur między krajami, co prowadzi do coraz większej wzajemnej zależności i współpracy międzynarodowej.</a:t>
            </a:r>
          </a:p>
          <a:p>
            <a:pPr>
              <a:lnSpc>
                <a:spcPts val="4164"/>
              </a:lnSpc>
            </a:pPr>
          </a:p>
          <a:p>
            <a:pPr>
              <a:lnSpc>
                <a:spcPts val="3324"/>
              </a:lnSpc>
            </a:pPr>
            <a:r>
              <a:rPr lang="en-US" sz="2374">
                <a:solidFill>
                  <a:srgbClr val="000000"/>
                </a:solidFill>
                <a:latin typeface="Montserrat"/>
              </a:rPr>
              <a:t>[1] Marek Kempny, Globalizacja w Encyklopedia socjologii, t1, s.241</a:t>
            </a:r>
          </a:p>
          <a:p>
            <a:pPr>
              <a:lnSpc>
                <a:spcPts val="4164"/>
              </a:lnSpc>
            </a:pPr>
          </a:p>
          <a:p>
            <a:pPr>
              <a:lnSpc>
                <a:spcPts val="4164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99016" y="2296145"/>
            <a:ext cx="11381355" cy="81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63768" indent="-331884" lvl="1">
              <a:lnSpc>
                <a:spcPts val="4304"/>
              </a:lnSpc>
              <a:buFont typeface="Arial"/>
              <a:buChar char="•"/>
            </a:pPr>
            <a:r>
              <a:rPr lang="en-US" sz="3074">
                <a:solidFill>
                  <a:srgbClr val="000000"/>
                </a:solidFill>
                <a:latin typeface="Montserrat"/>
              </a:rPr>
              <a:t>dostęp do dóbr i usług z całego świata, co niewątpliwie wpływa na wyższy komfort życia wielu ludzi, </a:t>
            </a:r>
          </a:p>
          <a:p>
            <a:pPr marL="663768" indent="-331884" lvl="1">
              <a:lnSpc>
                <a:spcPts val="4304"/>
              </a:lnSpc>
              <a:buFont typeface="Arial"/>
              <a:buChar char="•"/>
            </a:pPr>
            <a:r>
              <a:rPr lang="en-US" sz="3074">
                <a:solidFill>
                  <a:srgbClr val="000000"/>
                </a:solidFill>
                <a:latin typeface="Montserrat"/>
              </a:rPr>
              <a:t>rozwój technologii,</a:t>
            </a:r>
          </a:p>
          <a:p>
            <a:pPr marL="663768" indent="-331884" lvl="1">
              <a:lnSpc>
                <a:spcPts val="4304"/>
              </a:lnSpc>
              <a:buFont typeface="Arial"/>
              <a:buChar char="•"/>
            </a:pPr>
            <a:r>
              <a:rPr lang="en-US" sz="3074">
                <a:solidFill>
                  <a:srgbClr val="000000"/>
                </a:solidFill>
                <a:latin typeface="Montserrat"/>
              </a:rPr>
              <a:t>mobilność na rynku pracy,</a:t>
            </a:r>
          </a:p>
          <a:p>
            <a:pPr marL="663768" indent="-331884" lvl="1">
              <a:lnSpc>
                <a:spcPts val="4304"/>
              </a:lnSpc>
              <a:buFont typeface="Arial"/>
              <a:buChar char="•"/>
            </a:pPr>
            <a:r>
              <a:rPr lang="en-US" sz="3074">
                <a:solidFill>
                  <a:srgbClr val="000000"/>
                </a:solidFill>
                <a:latin typeface="Montserrat"/>
              </a:rPr>
              <a:t>rozwój branż związanych z turystyką, transportem czy logistyką,</a:t>
            </a:r>
          </a:p>
          <a:p>
            <a:pPr marL="663768" indent="-331884" lvl="1">
              <a:lnSpc>
                <a:spcPts val="4304"/>
              </a:lnSpc>
              <a:buFont typeface="Arial"/>
              <a:buChar char="•"/>
            </a:pPr>
            <a:r>
              <a:rPr lang="en-US" sz="3074">
                <a:solidFill>
                  <a:srgbClr val="000000"/>
                </a:solidFill>
                <a:latin typeface="Montserrat"/>
              </a:rPr>
              <a:t>łatwość komunikacji na odległość, która pozwala na nawiązywanie i utrzymywanie relacji międzyludzkich,</a:t>
            </a:r>
          </a:p>
          <a:p>
            <a:pPr marL="663768" indent="-331884" lvl="1">
              <a:lnSpc>
                <a:spcPts val="4304"/>
              </a:lnSpc>
              <a:buFont typeface="Arial"/>
              <a:buChar char="•"/>
            </a:pPr>
            <a:r>
              <a:rPr lang="en-US" sz="3074">
                <a:solidFill>
                  <a:srgbClr val="000000"/>
                </a:solidFill>
                <a:latin typeface="Montserrat"/>
              </a:rPr>
              <a:t>współpraca międzynarodowa na rzecz pokoju i rozwiązywania globalnych problemów z zakresie dostępu do opieki zdrowotnej, edukacji, walki z ubóstwem czy zmianami klimatycznymi.</a:t>
            </a:r>
          </a:p>
          <a:p>
            <a:pPr>
              <a:lnSpc>
                <a:spcPts val="4304"/>
              </a:lnSpc>
            </a:pPr>
          </a:p>
          <a:p>
            <a:pPr>
              <a:lnSpc>
                <a:spcPts val="4304"/>
              </a:lnSpc>
            </a:pPr>
          </a:p>
          <a:p>
            <a:pPr>
              <a:lnSpc>
                <a:spcPts val="4304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2989449" y="5931604"/>
            <a:ext cx="4685487" cy="3326696"/>
          </a:xfrm>
          <a:custGeom>
            <a:avLst/>
            <a:gdLst/>
            <a:ahLst/>
            <a:cxnLst/>
            <a:rect r="r" b="b" t="t" l="l"/>
            <a:pathLst>
              <a:path h="3326696" w="4685487">
                <a:moveTo>
                  <a:pt x="0" y="0"/>
                </a:moveTo>
                <a:lnTo>
                  <a:pt x="4685487" y="0"/>
                </a:lnTo>
                <a:lnTo>
                  <a:pt x="4685487" y="3326696"/>
                </a:lnTo>
                <a:lnTo>
                  <a:pt x="0" y="3326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99016" y="815996"/>
            <a:ext cx="13645958" cy="944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84"/>
              </a:lnSpc>
            </a:pPr>
            <a:r>
              <a:rPr lang="en-US" sz="6237">
                <a:solidFill>
                  <a:srgbClr val="FF6100"/>
                </a:solidFill>
                <a:latin typeface="League Spartan Bold"/>
              </a:rPr>
              <a:t>POZYTYWNE strony globalizacji: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99016" y="1958903"/>
            <a:ext cx="14758401" cy="78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2178" indent="-321089" lvl="1">
              <a:lnSpc>
                <a:spcPts val="4164"/>
              </a:lnSpc>
              <a:buFont typeface="Arial"/>
              <a:buChar char="•"/>
            </a:pPr>
            <a:r>
              <a:rPr lang="en-US" sz="2974">
                <a:solidFill>
                  <a:srgbClr val="000000"/>
                </a:solidFill>
                <a:latin typeface="Montserrat"/>
              </a:rPr>
              <a:t>Powstawanie i pogłębianie się nierówności społecznych wewnątrz krajów jak i pomiędzy poszczególnymi krajami. Bogatsi mają więcej możliwości, aby korzystać ze zdobyczy globalizacji niż biedni, z tego powodu nierówności się pogłębiają. </a:t>
            </a:r>
            <a:r>
              <a:rPr lang="en-US" sz="2974">
                <a:solidFill>
                  <a:srgbClr val="000000"/>
                </a:solidFill>
                <a:latin typeface="Montserrat"/>
              </a:rPr>
              <a:t>  </a:t>
            </a:r>
          </a:p>
          <a:p>
            <a:pPr marL="642178" indent="-321089" lvl="1">
              <a:lnSpc>
                <a:spcPts val="4164"/>
              </a:lnSpc>
              <a:buFont typeface="Arial"/>
              <a:buChar char="•"/>
            </a:pPr>
            <a:r>
              <a:rPr lang="en-US" sz="2974">
                <a:solidFill>
                  <a:srgbClr val="000000"/>
                </a:solidFill>
                <a:latin typeface="Montserrat"/>
              </a:rPr>
              <a:t>D</a:t>
            </a:r>
            <a:r>
              <a:rPr lang="en-US" sz="2974">
                <a:solidFill>
                  <a:srgbClr val="000000"/>
                </a:solidFill>
                <a:latin typeface="Montserrat"/>
              </a:rPr>
              <a:t>egradacja środowiska naturalnego, zanieczyszczenie rzek, wycinanie lasów, spowodowane rozwojem transportu międzynarodowego, zwiększoną produkcją przemysłową oraz wydobywaniem surowców mineralnych.</a:t>
            </a:r>
          </a:p>
          <a:p>
            <a:pPr marL="642178" indent="-321089" lvl="1">
              <a:lnSpc>
                <a:spcPts val="4164"/>
              </a:lnSpc>
              <a:buFont typeface="Arial"/>
              <a:buChar char="•"/>
            </a:pPr>
            <a:r>
              <a:rPr lang="en-US" sz="2974">
                <a:solidFill>
                  <a:srgbClr val="000000"/>
                </a:solidFill>
                <a:latin typeface="Montserrat"/>
              </a:rPr>
              <a:t>Z</a:t>
            </a:r>
            <a:r>
              <a:rPr lang="en-US" sz="2974">
                <a:solidFill>
                  <a:srgbClr val="000000"/>
                </a:solidFill>
                <a:latin typeface="Montserrat"/>
              </a:rPr>
              <a:t>anikanie lokalnych kultur i tradycji.</a:t>
            </a:r>
          </a:p>
          <a:p>
            <a:pPr marL="642178" indent="-321089" lvl="1">
              <a:lnSpc>
                <a:spcPts val="4164"/>
              </a:lnSpc>
              <a:buFont typeface="Arial"/>
              <a:buChar char="•"/>
            </a:pPr>
            <a:r>
              <a:rPr lang="en-US" sz="2974">
                <a:solidFill>
                  <a:srgbClr val="000000"/>
                </a:solidFill>
                <a:latin typeface="Montserrat"/>
              </a:rPr>
              <a:t>wykorzystywanie pracowników jako taniej siły roboczej, zmuszanie dzieci do pracy. Ciągłe poszukiwanie jak najtańszej siły roboczej, co prowadzi do obniżenia standardów życia i warunków pracy.</a:t>
            </a:r>
          </a:p>
          <a:p>
            <a:pPr>
              <a:lnSpc>
                <a:spcPts val="4164"/>
              </a:lnSpc>
            </a:pPr>
          </a:p>
          <a:p>
            <a:pPr>
              <a:lnSpc>
                <a:spcPts val="4164"/>
              </a:lnSpc>
            </a:pPr>
          </a:p>
          <a:p>
            <a:pPr>
              <a:lnSpc>
                <a:spcPts val="4164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368688" y="7652695"/>
            <a:ext cx="2203782" cy="2145932"/>
          </a:xfrm>
          <a:custGeom>
            <a:avLst/>
            <a:gdLst/>
            <a:ahLst/>
            <a:cxnLst/>
            <a:rect r="r" b="b" t="t" l="l"/>
            <a:pathLst>
              <a:path h="2145932" w="2203782">
                <a:moveTo>
                  <a:pt x="0" y="0"/>
                </a:moveTo>
                <a:lnTo>
                  <a:pt x="2203782" y="0"/>
                </a:lnTo>
                <a:lnTo>
                  <a:pt x="2203782" y="2145932"/>
                </a:lnTo>
                <a:lnTo>
                  <a:pt x="0" y="21459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899016" y="815996"/>
            <a:ext cx="14321367" cy="944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84"/>
              </a:lnSpc>
            </a:pPr>
            <a:r>
              <a:rPr lang="en-US" sz="6237">
                <a:solidFill>
                  <a:srgbClr val="FF6100"/>
                </a:solidFill>
                <a:latin typeface="League Spartan Bold"/>
              </a:rPr>
              <a:t>NEGATYWNE strony globalizacji: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6175" y="-684752"/>
            <a:ext cx="1926243" cy="1824677"/>
          </a:xfrm>
          <a:custGeom>
            <a:avLst/>
            <a:gdLst/>
            <a:ahLst/>
            <a:cxnLst/>
            <a:rect r="r" b="b" t="t" l="l"/>
            <a:pathLst>
              <a:path h="1824677" w="1926243">
                <a:moveTo>
                  <a:pt x="0" y="0"/>
                </a:moveTo>
                <a:lnTo>
                  <a:pt x="1926243" y="0"/>
                </a:lnTo>
                <a:lnTo>
                  <a:pt x="1926243" y="1824678"/>
                </a:lnTo>
                <a:lnTo>
                  <a:pt x="0" y="18246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173088">
            <a:off x="17572621" y="7611234"/>
            <a:ext cx="1430758" cy="1355318"/>
          </a:xfrm>
          <a:custGeom>
            <a:avLst/>
            <a:gdLst/>
            <a:ahLst/>
            <a:cxnLst/>
            <a:rect r="r" b="b" t="t" l="l"/>
            <a:pathLst>
              <a:path h="1355318" w="1430758">
                <a:moveTo>
                  <a:pt x="0" y="0"/>
                </a:moveTo>
                <a:lnTo>
                  <a:pt x="1430758" y="0"/>
                </a:lnTo>
                <a:lnTo>
                  <a:pt x="1430758" y="1355318"/>
                </a:lnTo>
                <a:lnTo>
                  <a:pt x="0" y="135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173088">
            <a:off x="16573264" y="-703874"/>
            <a:ext cx="1926243" cy="1824677"/>
          </a:xfrm>
          <a:custGeom>
            <a:avLst/>
            <a:gdLst/>
            <a:ahLst/>
            <a:cxnLst/>
            <a:rect r="r" b="b" t="t" l="l"/>
            <a:pathLst>
              <a:path h="1824677" w="1926243">
                <a:moveTo>
                  <a:pt x="0" y="0"/>
                </a:moveTo>
                <a:lnTo>
                  <a:pt x="1926243" y="0"/>
                </a:lnTo>
                <a:lnTo>
                  <a:pt x="1926243" y="1824677"/>
                </a:lnTo>
                <a:lnTo>
                  <a:pt x="0" y="18246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558331" y="9842356"/>
            <a:ext cx="938788" cy="889288"/>
          </a:xfrm>
          <a:custGeom>
            <a:avLst/>
            <a:gdLst/>
            <a:ahLst/>
            <a:cxnLst/>
            <a:rect r="r" b="b" t="t" l="l"/>
            <a:pathLst>
              <a:path h="889288" w="938788">
                <a:moveTo>
                  <a:pt x="0" y="0"/>
                </a:moveTo>
                <a:lnTo>
                  <a:pt x="938788" y="0"/>
                </a:lnTo>
                <a:lnTo>
                  <a:pt x="938788" y="889288"/>
                </a:lnTo>
                <a:lnTo>
                  <a:pt x="0" y="88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244057" y="1513586"/>
            <a:ext cx="13976242" cy="712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41"/>
              </a:lnSpc>
              <a:spcBef>
                <a:spcPct val="0"/>
              </a:spcBef>
            </a:pPr>
            <a:r>
              <a:rPr lang="en-US" sz="4284">
                <a:solidFill>
                  <a:srgbClr val="000000"/>
                </a:solidFill>
                <a:latin typeface="Montserrat"/>
              </a:rPr>
              <a:t>Aby radzić sobie z globalnymi problemami w 2015 roku została przyjęta Agenda 2030, strategia rozwoju świata do 2030 roku. </a:t>
            </a:r>
          </a:p>
          <a:p>
            <a:pPr>
              <a:lnSpc>
                <a:spcPts val="5141"/>
              </a:lnSpc>
              <a:spcBef>
                <a:spcPct val="0"/>
              </a:spcBef>
            </a:pPr>
          </a:p>
          <a:p>
            <a:pPr>
              <a:lnSpc>
                <a:spcPts val="5141"/>
              </a:lnSpc>
              <a:spcBef>
                <a:spcPct val="0"/>
              </a:spcBef>
            </a:pPr>
            <a:r>
              <a:rPr lang="en-US" sz="4284">
                <a:solidFill>
                  <a:srgbClr val="000000"/>
                </a:solidFill>
                <a:latin typeface="Montserrat"/>
              </a:rPr>
              <a:t>W Agendzie 2030 zawartych jest 17 Celów Zrównoważonego Rozwoju (ang. Sustainable Development Goals) . Każdy cel podzielony jest na działania, które powinny zostać osiągnięte do 2030 roku. </a:t>
            </a:r>
          </a:p>
          <a:p>
            <a:pPr>
              <a:lnSpc>
                <a:spcPts val="5141"/>
              </a:lnSpc>
              <a:spcBef>
                <a:spcPct val="0"/>
              </a:spcBef>
            </a:pPr>
          </a:p>
          <a:p>
            <a:pPr>
              <a:lnSpc>
                <a:spcPts val="5141"/>
              </a:lnSpc>
              <a:spcBef>
                <a:spcPct val="0"/>
              </a:spcBef>
            </a:pPr>
            <a:r>
              <a:rPr lang="en-US" sz="4284">
                <a:solidFill>
                  <a:srgbClr val="000000"/>
                </a:solidFill>
                <a:latin typeface="Montserrat"/>
              </a:rPr>
              <a:t>Poniżej zaprezentujemy te CELE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86175" y="9363558"/>
            <a:ext cx="1439009" cy="957595"/>
          </a:xfrm>
          <a:custGeom>
            <a:avLst/>
            <a:gdLst/>
            <a:ahLst/>
            <a:cxnLst/>
            <a:rect r="r" b="b" t="t" l="l"/>
            <a:pathLst>
              <a:path h="957595" w="1439009">
                <a:moveTo>
                  <a:pt x="0" y="0"/>
                </a:moveTo>
                <a:lnTo>
                  <a:pt x="1439009" y="0"/>
                </a:lnTo>
                <a:lnTo>
                  <a:pt x="1439009" y="957595"/>
                </a:lnTo>
                <a:lnTo>
                  <a:pt x="0" y="957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DAF_k-DSW4A</dc:identifier>
  <dcterms:modified xsi:type="dcterms:W3CDTF">2011-08-01T06:04:30Z</dcterms:modified>
  <cp:revision>1</cp:revision>
  <dc:title>Niebieska i Żółta Minimalna Ilustracje Praca z Domu Prosta Prezentacja</dc:title>
</cp:coreProperties>
</file>